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3.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4.xml" ContentType="application/vnd.openxmlformats-officedocument.presentationml.tags+xml"/>
  <Override PartName="/ppt/notesSlides/notesSlide47.xml" ContentType="application/vnd.openxmlformats-officedocument.presentationml.notesSlide+xml"/>
  <Override PartName="/ppt/tags/tag25.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tags/tag27.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28.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29.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71"/>
  </p:notesMasterIdLst>
  <p:handoutMasterIdLst>
    <p:handoutMasterId r:id="rId72"/>
  </p:handoutMasterIdLst>
  <p:sldIdLst>
    <p:sldId id="256" r:id="rId2"/>
    <p:sldId id="257" r:id="rId3"/>
    <p:sldId id="258" r:id="rId4"/>
    <p:sldId id="260" r:id="rId5"/>
    <p:sldId id="259" r:id="rId6"/>
    <p:sldId id="277" r:id="rId7"/>
    <p:sldId id="278" r:id="rId8"/>
    <p:sldId id="279" r:id="rId9"/>
    <p:sldId id="280" r:id="rId10"/>
    <p:sldId id="261" r:id="rId11"/>
    <p:sldId id="262" r:id="rId12"/>
    <p:sldId id="263" r:id="rId13"/>
    <p:sldId id="264" r:id="rId14"/>
    <p:sldId id="295" r:id="rId15"/>
    <p:sldId id="299" r:id="rId16"/>
    <p:sldId id="265" r:id="rId17"/>
    <p:sldId id="330" r:id="rId18"/>
    <p:sldId id="316" r:id="rId19"/>
    <p:sldId id="318" r:id="rId20"/>
    <p:sldId id="353" r:id="rId21"/>
    <p:sldId id="335" r:id="rId22"/>
    <p:sldId id="337" r:id="rId23"/>
    <p:sldId id="271" r:id="rId24"/>
    <p:sldId id="338" r:id="rId25"/>
    <p:sldId id="291" r:id="rId26"/>
    <p:sldId id="272" r:id="rId27"/>
    <p:sldId id="273" r:id="rId28"/>
    <p:sldId id="327" r:id="rId29"/>
    <p:sldId id="320" r:id="rId30"/>
    <p:sldId id="336" r:id="rId31"/>
    <p:sldId id="322" r:id="rId32"/>
    <p:sldId id="360" r:id="rId33"/>
    <p:sldId id="361" r:id="rId34"/>
    <p:sldId id="323" r:id="rId35"/>
    <p:sldId id="342" r:id="rId36"/>
    <p:sldId id="324" r:id="rId37"/>
    <p:sldId id="340" r:id="rId38"/>
    <p:sldId id="351" r:id="rId39"/>
    <p:sldId id="325" r:id="rId40"/>
    <p:sldId id="352" r:id="rId41"/>
    <p:sldId id="350" r:id="rId42"/>
    <p:sldId id="349" r:id="rId43"/>
    <p:sldId id="326" r:id="rId44"/>
    <p:sldId id="363" r:id="rId45"/>
    <p:sldId id="362" r:id="rId46"/>
    <p:sldId id="281" r:id="rId47"/>
    <p:sldId id="339" r:id="rId48"/>
    <p:sldId id="268" r:id="rId49"/>
    <p:sldId id="358" r:id="rId50"/>
    <p:sldId id="312" r:id="rId51"/>
    <p:sldId id="343" r:id="rId52"/>
    <p:sldId id="270" r:id="rId53"/>
    <p:sldId id="328" r:id="rId54"/>
    <p:sldId id="296" r:id="rId55"/>
    <p:sldId id="300" r:id="rId56"/>
    <p:sldId id="301" r:id="rId57"/>
    <p:sldId id="303" r:id="rId58"/>
    <p:sldId id="304" r:id="rId59"/>
    <p:sldId id="306" r:id="rId60"/>
    <p:sldId id="298" r:id="rId61"/>
    <p:sldId id="294" r:id="rId62"/>
    <p:sldId id="274" r:id="rId63"/>
    <p:sldId id="329" r:id="rId64"/>
    <p:sldId id="292" r:id="rId65"/>
    <p:sldId id="289" r:id="rId66"/>
    <p:sldId id="359" r:id="rId67"/>
    <p:sldId id="333" r:id="rId68"/>
    <p:sldId id="275" r:id="rId69"/>
    <p:sldId id="344" r:id="rId70"/>
  </p:sldIdLst>
  <p:sldSz cx="9144000" cy="6858000" type="letter"/>
  <p:notesSz cx="6858000" cy="9296400"/>
  <p:custDataLst>
    <p:tags r:id="rId73"/>
  </p:custDataLst>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66FFFF"/>
    <a:srgbClr val="FF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7845" autoAdjust="0"/>
  </p:normalViewPr>
  <p:slideViewPr>
    <p:cSldViewPr>
      <p:cViewPr varScale="1">
        <p:scale>
          <a:sx n="86" d="100"/>
          <a:sy n="86" d="100"/>
        </p:scale>
        <p:origin x="2094"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1C47AC5-55E7-F233-D798-8EE618F50EF0}"/>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0419" name="Rectangle 3">
            <a:extLst>
              <a:ext uri="{FF2B5EF4-FFF2-40B4-BE49-F238E27FC236}">
                <a16:creationId xmlns:a16="http://schemas.microsoft.com/office/drawing/2014/main" id="{EF88EC0E-7B23-E896-6EEA-2EA696B1EF55}"/>
              </a:ext>
            </a:extLst>
          </p:cNvPr>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60420" name="Rectangle 4">
            <a:extLst>
              <a:ext uri="{FF2B5EF4-FFF2-40B4-BE49-F238E27FC236}">
                <a16:creationId xmlns:a16="http://schemas.microsoft.com/office/drawing/2014/main" id="{5874E36E-9B56-CB5D-EF8D-14FC2CA2F010}"/>
              </a:ext>
            </a:extLst>
          </p:cNvPr>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0421" name="Rectangle 5">
            <a:extLst>
              <a:ext uri="{FF2B5EF4-FFF2-40B4-BE49-F238E27FC236}">
                <a16:creationId xmlns:a16="http://schemas.microsoft.com/office/drawing/2014/main" id="{85A736EF-7621-123E-91D1-FD5CB217134C}"/>
              </a:ext>
            </a:extLst>
          </p:cNvPr>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B347B380-AF23-45DE-8B79-CDD2CC20E34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4F73CC1-033C-1B1F-B598-77EA90685C60}"/>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163" name="Rectangle 3">
            <a:extLst>
              <a:ext uri="{FF2B5EF4-FFF2-40B4-BE49-F238E27FC236}">
                <a16:creationId xmlns:a16="http://schemas.microsoft.com/office/drawing/2014/main" id="{CF62A78B-43A0-0B9B-61AE-A91E9A7EA749}"/>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12CCE033-9381-A80A-B1B6-00500DA87F39}"/>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a:extLst>
              <a:ext uri="{FF2B5EF4-FFF2-40B4-BE49-F238E27FC236}">
                <a16:creationId xmlns:a16="http://schemas.microsoft.com/office/drawing/2014/main" id="{8668C10B-4B19-F8DA-023E-C9D30649418B}"/>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66" name="Rectangle 6">
            <a:extLst>
              <a:ext uri="{FF2B5EF4-FFF2-40B4-BE49-F238E27FC236}">
                <a16:creationId xmlns:a16="http://schemas.microsoft.com/office/drawing/2014/main" id="{058C839A-4838-2986-2AB7-7B98F07DD67B}"/>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167" name="Rectangle 7">
            <a:extLst>
              <a:ext uri="{FF2B5EF4-FFF2-40B4-BE49-F238E27FC236}">
                <a16:creationId xmlns:a16="http://schemas.microsoft.com/office/drawing/2014/main" id="{B7C3B306-EB20-E20B-AB2B-426933300936}"/>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3B20C292-B858-4139-B0FC-F01CFD03A9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A3CF087-8CB5-F0C2-2F54-2D8CB8FD3B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74A7116-7B88-4ED2-8B7C-7F02D410E2A1}"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7" name="Rectangle 2">
            <a:extLst>
              <a:ext uri="{FF2B5EF4-FFF2-40B4-BE49-F238E27FC236}">
                <a16:creationId xmlns:a16="http://schemas.microsoft.com/office/drawing/2014/main" id="{B5F7AB80-92ED-948F-6542-B362E08D56C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68AF87B6-D2D9-F9FD-FFCC-D38C427CA4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Hello, my name is Elizabeth Ho, Program Director of the Diagnostic Medical Sonography program at Houston Community College, Coleman College for Health Sciences.  Before we begin, I like to say thank-you for your interest in this program.  </a:t>
            </a:r>
          </a:p>
          <a:p>
            <a:endParaRPr lang="en-US" altLang="en-US" dirty="0"/>
          </a:p>
          <a:p>
            <a:r>
              <a:rPr lang="en-US" altLang="en-US" dirty="0"/>
              <a:t>I want to share with you this power point presentation with overview of the sonography profession, information of this program, and the admission steps to get into this program.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67AC445-1903-5BC2-C42A-CA5159A4C5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5D71B23-2164-4869-B292-2DC4D22D4610}"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6FF7589D-F894-A225-EF9E-FBE394B9596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0CD59F2-D4F7-40ED-4C88-17C19BE093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a sonographer, you must have strong professional qualities.  You need communicate clearly, effectively, and sensitively with other students, faculty, staff, patients, family, and other professionals.  You must also have medical ethics, strong work ethic, and be team member.</a:t>
            </a:r>
          </a:p>
          <a:p>
            <a:endParaRPr lang="en-US" altLang="en-US" dirty="0"/>
          </a:p>
          <a:p>
            <a:r>
              <a:rPr lang="en-US" altLang="en-US" dirty="0"/>
              <a:t>Strong eye/hand coordination is really important in this field.  As a sonographer, you hold the transducer with your right hand to scan the patient.  Your left hand is used manipulate the buttons on the ultrasound system, and yet, your eyes are stuck on the screen monitor.  You have to learn to multi-task in this field.  Learning how to scan is like learning how to  drive.  As we teach you how to drive, we can tell you where the steering wheel is , where the break is , and where the acceleration pedal is.  We can also explain to you that, with the engine on, if you step on the acceleration and turn the steering wheel to the right, your car will turn right.  With that knowledge only, you think you made a smooth turn on your first attempt learning how to drive?  The answer would be no.  Most likely, you have to apply that concept and physically practice and practice until you gradually make a smooth turn while driving.  The same idea will apply with learning how to scan with ultrasound.  We will educate you about the ultrasound system, the human anatomy and pathologies, and protocol and techniques, but if you don’t practice and applying all of those concepts and actually scanning volunteers, you will not be able to scan efficiently.  Strong eye-and-hand coordination is very important in this field and it’s a concept that you must practice in order to gain.  If you get accepted into this program, please consider investing times in the lab to practice scanning.</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B25D91B-BD67-E170-4B1B-6869595CA3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5413F7D-77D8-4B07-B114-D88F6F716E39}"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6627" name="Rectangle 2">
            <a:extLst>
              <a:ext uri="{FF2B5EF4-FFF2-40B4-BE49-F238E27FC236}">
                <a16:creationId xmlns:a16="http://schemas.microsoft.com/office/drawing/2014/main" id="{0501EB4C-78B7-CA33-A4D6-56A11B38C9E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C382929B-C3ED-8C3B-3681-A315B56850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Before you apply into this program, we want you to do some research and make sure that this is exactly what you wanted to do.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7763878-CB17-D2DA-C072-512354B0D7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D473F9F-0094-4BCE-BC70-FC2DAA73C59D}"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299C4F1F-114E-35EE-C2BB-C59E28ABAF2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0DCCEB8D-BB9D-3F7D-2364-DC9A200850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Our college is accredited through SACS which means that all courses taken here are transferable to other universities or colleges.  This is beneficial if you want to advance in your educational goals.</a:t>
            </a: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8A99914-F6EC-7AA2-8AB7-C2941561E3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0D58021-6FD0-4EDA-AAB4-CB3BC01B20DE}"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DF9D6929-B2AC-9BC3-7657-F51D0A7EC9A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AA80C32-F930-0863-C9B6-606B75562B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Being accredited means that we are </a:t>
            </a:r>
            <a:r>
              <a:rPr lang="en-US" altLang="en-US" dirty="0">
                <a:solidFill>
                  <a:schemeClr val="tx2"/>
                </a:solidFill>
              </a:rPr>
              <a:t>responsibility for your didactic and clinical education and that you can take the registry after completion of the program.</a:t>
            </a:r>
          </a:p>
          <a:p>
            <a:endParaRPr lang="en-US" altLang="en-US" dirty="0">
              <a:solidFill>
                <a:schemeClr val="tx2"/>
              </a:solidFill>
            </a:endParaRPr>
          </a:p>
          <a:p>
            <a:r>
              <a:rPr lang="en-US" altLang="en-US" dirty="0">
                <a:solidFill>
                  <a:schemeClr val="tx2"/>
                </a:solidFill>
              </a:rPr>
              <a:t>Please note that the prerequisites for this program is required because of the accreditation standards.</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Our mission is t</a:t>
            </a:r>
            <a:r>
              <a:rPr lang="en-US" altLang="en-US" dirty="0">
                <a:cs typeface="Times New Roman" panose="02020603050405020304" pitchFamily="18" charset="0"/>
              </a:rPr>
              <a:t>o prepare you to be competent entry-level general sonographers in the cognitive (knowledge), psychomotor (skills), and affective (behavior) learning domains for the abdominal-extended and obstetrics and gynecology sonography concentrations. </a:t>
            </a:r>
            <a:r>
              <a:rPr lang="en-US" altLang="en-US" dirty="0"/>
              <a:t>The program accomplishes this objective by integrating didactic and clinical instruction in facilities that are conducive to learning and working to achieve institutional goals. </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14</a:t>
            </a:fld>
            <a:endParaRPr lang="en-US" altLang="en-US"/>
          </a:p>
        </p:txBody>
      </p:sp>
    </p:spTree>
    <p:extLst>
      <p:ext uri="{BB962C8B-B14F-4D97-AF65-F5344CB8AC3E}">
        <p14:creationId xmlns:p14="http://schemas.microsoft.com/office/powerpoint/2010/main" val="311579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DC7A34B-1B02-D43F-1309-9A854D350C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5C3E642-7190-4102-8CE7-E3FBA310B9FB}"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33795" name="Rectangle 2">
            <a:extLst>
              <a:ext uri="{FF2B5EF4-FFF2-40B4-BE49-F238E27FC236}">
                <a16:creationId xmlns:a16="http://schemas.microsoft.com/office/drawing/2014/main" id="{D1537A17-3EEB-9178-8EEE-68DA871BBFD1}"/>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2D204B24-4BE0-4DE9-7DA0-DAB51404A4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chemeClr val="tx2"/>
                </a:solidFill>
              </a:rPr>
              <a:t>Admission to the Sonography Program does not guarantee that you can be taught to scan. You must practice and practice to be a good scanner.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92D2E4D-4639-635C-9D88-DB66FD3169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BB699B6-EC01-4DBA-ADB6-93C2BAA4F261}"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5843" name="Rectangle 2">
            <a:extLst>
              <a:ext uri="{FF2B5EF4-FFF2-40B4-BE49-F238E27FC236}">
                <a16:creationId xmlns:a16="http://schemas.microsoft.com/office/drawing/2014/main" id="{56E96641-63F1-5365-C7F1-EE93EA0A821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490E20B6-417B-EDF0-BA20-0277C8795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program is full-time four consecutive semesters.</a:t>
            </a:r>
          </a:p>
          <a:p>
            <a:endParaRPr lang="en-US" altLang="en-US" dirty="0"/>
          </a:p>
          <a:p>
            <a:r>
              <a:rPr lang="en-US" altLang="en-US" dirty="0"/>
              <a:t>Once you finish the program, you will earn the advance technical certificate or and associate degree, which you have applied for.</a:t>
            </a:r>
          </a:p>
          <a:p>
            <a:endParaRPr lang="en-US" altLang="en-US" dirty="0"/>
          </a:p>
          <a:p>
            <a:r>
              <a:rPr lang="en-US" altLang="en-US" dirty="0"/>
              <a:t>In this program, student to instructor ratio for didactic courses vary course by course, clinical courses are usually 1-5 students per clinical site.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Which degree is better?  The associate degree or the advanced technical certificate?  It really depends on what you want to do. If you want to work as a sonographer in a health care facility, it doesn’t matter what degree you have.  You only need to be a registered Sonographer by passing the registry.</a:t>
            </a:r>
          </a:p>
          <a:p>
            <a:endParaRPr lang="en-US" altLang="en-US" dirty="0"/>
          </a:p>
          <a:p>
            <a:r>
              <a:rPr lang="en-US" altLang="en-US" dirty="0"/>
              <a:t>But if you want to progress in your career, you will need a higher degree, preferable a bachelor degree or higher.  A higher degree does not need to be in ultrasound.  It can be in health management, sale, education, etc.</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17</a:t>
            </a:fld>
            <a:endParaRPr lang="en-US" altLang="en-US"/>
          </a:p>
        </p:txBody>
      </p:sp>
    </p:spTree>
    <p:extLst>
      <p:ext uri="{BB962C8B-B14F-4D97-AF65-F5344CB8AC3E}">
        <p14:creationId xmlns:p14="http://schemas.microsoft.com/office/powerpoint/2010/main" val="285936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Since the program has two route, which one will you apply for?  You are qualified to apply for the Advanced technical certificate if you already have an associate degree in Allied Health or a bachelor degree.  Otherwise, you will need to apply for the associate program.</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18</a:t>
            </a:fld>
            <a:endParaRPr lang="en-US" altLang="en-US"/>
          </a:p>
        </p:txBody>
      </p:sp>
    </p:spTree>
    <p:extLst>
      <p:ext uri="{BB962C8B-B14F-4D97-AF65-F5344CB8AC3E}">
        <p14:creationId xmlns:p14="http://schemas.microsoft.com/office/powerpoint/2010/main" val="270022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the curriculum for the associate degree program. </a:t>
            </a:r>
          </a:p>
          <a:p>
            <a:endParaRPr lang="en-US" altLang="en-US" dirty="0"/>
          </a:p>
          <a:p>
            <a:r>
              <a:rPr lang="en-US" altLang="en-US" dirty="0"/>
              <a:t>Courses in green fonts are considered as academic courses, which means they are not related to sonography courses.</a:t>
            </a:r>
          </a:p>
          <a:p>
            <a:endParaRPr lang="en-US" altLang="en-US" dirty="0"/>
          </a:p>
          <a:p>
            <a:r>
              <a:rPr lang="en-US" altLang="en-US" dirty="0"/>
              <a:t>The first column listed the prerequisite courses. Students must complete these courses before applying to the program.  </a:t>
            </a:r>
          </a:p>
          <a:p>
            <a:r>
              <a:rPr lang="en-US" altLang="en-US" dirty="0"/>
              <a:t>The elementary physics, general elective, and the ethics course are considered as co-requisite course. Co-requisite means you can take these courses while you are in the program, but we do not recommend it.  We highly recommend that you treat theses as a pre-requisite course.  We recommend that you take these courses before you join the program so that you don’t have to worry about while you are in the program. </a:t>
            </a:r>
          </a:p>
          <a:p>
            <a:endParaRPr lang="en-US" altLang="en-US" dirty="0"/>
          </a:p>
          <a:p>
            <a:r>
              <a:rPr lang="en-US" altLang="en-US" dirty="0"/>
              <a:t>Courses in black fonts are sonography courses.  </a:t>
            </a:r>
          </a:p>
          <a:p>
            <a:endParaRPr lang="en-US" altLang="en-US" dirty="0"/>
          </a:p>
          <a:p>
            <a:r>
              <a:rPr lang="en-US" altLang="en-US" dirty="0"/>
              <a:t>If you plan to take the elementary physics, general elective, and the ethics course in the semester listed here, you will struggle and may not be able to graduate on time.  Note that in the fourth semester, you will have to take two review courses and a practicum course.  If you plan to take an academic course in this semester, you will lease likely be successful because you will not have full concentration to study for the registry review.</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19</a:t>
            </a:fld>
            <a:endParaRPr lang="en-US" altLang="en-US"/>
          </a:p>
        </p:txBody>
      </p:sp>
    </p:spTree>
    <p:extLst>
      <p:ext uri="{BB962C8B-B14F-4D97-AF65-F5344CB8AC3E}">
        <p14:creationId xmlns:p14="http://schemas.microsoft.com/office/powerpoint/2010/main" val="343738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FABA4A1-3F0D-06C0-242D-9AB326C815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6B91FA6-67B8-49F2-969F-61E3ECAB81CB}"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C68E0758-AF16-C921-7DA5-768E45BE4AD3}"/>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4402A28-30DF-C126-A12E-E3B13FCDAF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Before we go into details about the program, I wanted you to be aware of what a sonographer is.  A sonographer is an Allied Health professional that uses high frequency sound (ultrasound) to produce dynamic visual images of organs, structures, and blood vessels of the body to assist physicians in making a diagnosis.  </a:t>
            </a:r>
          </a:p>
          <a:p>
            <a:endParaRPr lang="en-US" altLang="en-US" dirty="0"/>
          </a:p>
          <a:p>
            <a:r>
              <a:rPr lang="en-US" altLang="en-US" dirty="0"/>
              <a:t>When people hear or think of a sonographer, they automatically think of scanning pregnant women and looking at babies.  In reality, sonographers can be specialized in multiple areas. Sonographer can scan most structures within the body,  from head to toe. This slide lists most of the common specialty which a sonographer can be specialized in.  </a:t>
            </a:r>
          </a:p>
          <a:p>
            <a:endParaRPr lang="en-US" altLang="en-US" dirty="0"/>
          </a:p>
          <a:p>
            <a:r>
              <a:rPr lang="en-US" altLang="en-US" dirty="0"/>
              <a:t>Our program covers the abdominal-extended and the OB/GYN concentration.  We also include small parts and introduction to Doppler Sonography.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For your academic course, you can take </a:t>
            </a:r>
            <a:r>
              <a:rPr lang="en-US" altLang="en-US" b="1" dirty="0">
                <a:latin typeface="Verdana" panose="020B0604030504040204" pitchFamily="34" charset="0"/>
              </a:rPr>
              <a:t>PHYS 1305</a:t>
            </a:r>
            <a:r>
              <a:rPr lang="en-US" altLang="en-US" dirty="0">
                <a:latin typeface="Verdana" panose="020B0604030504040204" pitchFamily="34" charset="0"/>
              </a:rPr>
              <a:t> and the </a:t>
            </a:r>
            <a:r>
              <a:rPr lang="en-US" altLang="en-US" b="1" dirty="0">
                <a:latin typeface="Verdana" panose="020B0604030504040204" pitchFamily="34" charset="0"/>
              </a:rPr>
              <a:t>1 credit elective</a:t>
            </a:r>
            <a:r>
              <a:rPr lang="en-US" altLang="en-US" dirty="0">
                <a:latin typeface="Verdana" panose="020B0604030504040204" pitchFamily="34" charset="0"/>
              </a:rPr>
              <a:t> or take Physics 1305 with Physics 1105 lab, or take Physics 1405 with lab to account for the four credit hours.</a:t>
            </a:r>
          </a:p>
          <a:p>
            <a:endParaRPr lang="en-US" altLang="en-US" dirty="0">
              <a:latin typeface="Verdana" panose="020B0604030504040204" pitchFamily="34" charset="0"/>
            </a:endParaRPr>
          </a:p>
          <a:p>
            <a:r>
              <a:rPr lang="en-US" altLang="en-US" dirty="0"/>
              <a:t>The elective course are listed </a:t>
            </a:r>
            <a:r>
              <a:rPr lang="en-US" altLang="en-US" dirty="0" err="1"/>
              <a:t>listed</a:t>
            </a:r>
            <a:r>
              <a:rPr lang="en-US" altLang="en-US" dirty="0"/>
              <a:t> on the link in this slide.  </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20</a:t>
            </a:fld>
            <a:endParaRPr lang="en-US" altLang="en-US"/>
          </a:p>
        </p:txBody>
      </p:sp>
    </p:spTree>
    <p:extLst>
      <p:ext uri="{BB962C8B-B14F-4D97-AF65-F5344CB8AC3E}">
        <p14:creationId xmlns:p14="http://schemas.microsoft.com/office/powerpoint/2010/main" val="1549943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Here is the curriculum for the Advanced Technical Certificate program.  You need to complete the prerequisites before applying to the program.</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21</a:t>
            </a:fld>
            <a:endParaRPr lang="en-US" altLang="en-US"/>
          </a:p>
        </p:txBody>
      </p:sp>
    </p:spTree>
    <p:extLst>
      <p:ext uri="{BB962C8B-B14F-4D97-AF65-F5344CB8AC3E}">
        <p14:creationId xmlns:p14="http://schemas.microsoft.com/office/powerpoint/2010/main" val="3030759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C6419C1-3F5F-79E5-5880-B243154BC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4D8DE8C-D659-40C7-9FD2-399271F40FC0}"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5059" name="Rectangle 2">
            <a:extLst>
              <a:ext uri="{FF2B5EF4-FFF2-40B4-BE49-F238E27FC236}">
                <a16:creationId xmlns:a16="http://schemas.microsoft.com/office/drawing/2014/main" id="{9C157F50-AEE9-3A87-7952-A8D5758C77AF}"/>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4EA41851-1BED-B54D-EDBE-B3B2FF4967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program is full-time program with four consecutive semesters.  Lecture and lab classes can be offered during the day, evening, and weekend.  Clinical can be offered during </a:t>
            </a:r>
            <a:r>
              <a:rPr lang="en-US" altLang="en-US" dirty="0">
                <a:solidFill>
                  <a:schemeClr val="tx2"/>
                </a:solidFill>
              </a:rPr>
              <a:t>daytime, evening, nights, and weekend.</a:t>
            </a:r>
          </a:p>
          <a:p>
            <a:endParaRPr lang="en-US" altLang="en-US" dirty="0">
              <a:solidFill>
                <a:schemeClr val="tx2"/>
              </a:solidFill>
            </a:endParaRPr>
          </a:p>
          <a:p>
            <a:r>
              <a:rPr lang="en-US" altLang="en-US" dirty="0">
                <a:solidFill>
                  <a:schemeClr val="tx2"/>
                </a:solidFill>
              </a:rPr>
              <a:t>We accepted two cohorts, one in the fall and one in the spring semester.</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23332936-6E9B-B03E-2898-654587C380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E4B7DFC-E213-4AA8-AE52-FD3C513FBE7C}"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117763" name="Rectangle 2">
            <a:extLst>
              <a:ext uri="{FF2B5EF4-FFF2-40B4-BE49-F238E27FC236}">
                <a16:creationId xmlns:a16="http://schemas.microsoft.com/office/drawing/2014/main" id="{82011D6F-813D-15FB-7122-91F5CF9EC13B}"/>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0E8DE77C-6FFF-14C4-E1E4-F7C84E50EF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shows the overall lay out of our program.  As you can see, as you progress in the program, the more clinical experience you will get.  By the end of the program, you will be in the clinic more often, which prepares you for the workforce.</a:t>
            </a:r>
          </a:p>
          <a:p>
            <a:endParaRPr lang="en-US" altLang="en-US" dirty="0"/>
          </a:p>
          <a:p>
            <a:r>
              <a:rPr lang="en-US" altLang="en-US" dirty="0"/>
              <a:t>For you to progress in the program, you must make 75 or higher in every course.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B10F8418-B320-F55C-CE06-801473B179D2}"/>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B2C8A417-B58C-22A8-B4A3-9BE9706DE9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an exam of the schedule for one student, in a week.  Classes colored orange are lab classes.  It is highly encouraged for you to study if you are not in class.</a:t>
            </a:r>
          </a:p>
        </p:txBody>
      </p:sp>
      <p:sp>
        <p:nvSpPr>
          <p:cNvPr id="119812" name="Slide Number Placeholder 3">
            <a:extLst>
              <a:ext uri="{FF2B5EF4-FFF2-40B4-BE49-F238E27FC236}">
                <a16:creationId xmlns:a16="http://schemas.microsoft.com/office/drawing/2014/main" id="{6F905671-B63B-469A-FFC7-AC27F05BAC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A7B207F-1759-4B67-BED7-14B148BA569A}"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657DCDD-3E74-4061-6833-0F4D273797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8098654-8163-49D3-BCAF-649C6F4D13D3}"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121859" name="Rectangle 2">
            <a:extLst>
              <a:ext uri="{FF2B5EF4-FFF2-40B4-BE49-F238E27FC236}">
                <a16:creationId xmlns:a16="http://schemas.microsoft.com/office/drawing/2014/main" id="{66F203CC-E710-76F0-2009-B1441CABA181}"/>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F4A9633C-0DC3-8CF5-08EA-6B3658C79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have many great clinical sites for you to rotate through. Clinical assignment is assigned randomly, not based on where you live and/or your preferences.  You will be responsible for transportation, parking fees, and any fees associated to the assigned site. In this program, you may be rotated to 3-4 sites throughout the program.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E3D919FF-469B-3C04-3B71-CA45788561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8EF70F0-70C0-4FF5-8A74-6C676DA0FC10}"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123907" name="Rectangle 2">
            <a:extLst>
              <a:ext uri="{FF2B5EF4-FFF2-40B4-BE49-F238E27FC236}">
                <a16:creationId xmlns:a16="http://schemas.microsoft.com/office/drawing/2014/main" id="{A638DBDA-2916-6E42-E3A5-042A242F3E79}"/>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7DC24667-35D7-DB39-30AE-28DFC06AB0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have sites that have rated the Best Hospital in the US News and World Report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1FD30B78-653D-043B-E5B2-FE35718D02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111BF34-BBB5-4D86-850D-5F8E083ED87D}"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125955" name="Rectangle 2">
            <a:extLst>
              <a:ext uri="{FF2B5EF4-FFF2-40B4-BE49-F238E27FC236}">
                <a16:creationId xmlns:a16="http://schemas.microsoft.com/office/drawing/2014/main" id="{91DE4D70-E82C-212E-C75E-11991AF9CA0D}"/>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009832CE-3A6B-428E-43D0-ECEFC9F7D6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During your clinical rotation, you are required to comp-out or test on actual patients and evaluated by clinical instructors.  Faculty will visit students on regular bases to ensure that proper training is occurred.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E8484894-48CA-DF7E-D7DC-94F4ADCCA4E9}"/>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A67BD67B-9313-FAF6-0983-28B8646D53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Please review our website for application deadline and notification timeline.  You can reach out us for updates after the application status notification deadline.</a:t>
            </a:r>
          </a:p>
        </p:txBody>
      </p:sp>
      <p:sp>
        <p:nvSpPr>
          <p:cNvPr id="82948" name="Slide Number Placeholder 3">
            <a:extLst>
              <a:ext uri="{FF2B5EF4-FFF2-40B4-BE49-F238E27FC236}">
                <a16:creationId xmlns:a16="http://schemas.microsoft.com/office/drawing/2014/main" id="{42830C9E-FDF8-29CF-2AC4-EECE058933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8A67EA4-BDB0-4075-9799-71A7898BF1FA}"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04CA44F-0CFE-15FF-DF76-F40EC4CDF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AAF79AA-7AF2-4A4C-AA97-DD3956DAF1C7}"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47107" name="Rectangle 2">
            <a:extLst>
              <a:ext uri="{FF2B5EF4-FFF2-40B4-BE49-F238E27FC236}">
                <a16:creationId xmlns:a16="http://schemas.microsoft.com/office/drawing/2014/main" id="{B5CF5320-2042-88FA-DB21-D5D25AD939E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DC963380-8A3F-B79B-8951-58BC87327E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you have never been a student at Houston Community College, please go into this website and input your information into our system.  This is a free service.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5CA7079-1220-3F00-5C7D-139623FE79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9E58481-3BDD-47E1-A684-478CB5697E32}"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833F69A6-1D90-95CD-CD12-0EED244A7E2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9107666A-496B-4F78-4272-239D702787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Addition to scanning patients, we must know the how to operate the ultrasound </a:t>
            </a:r>
            <a:r>
              <a:rPr lang="en-US" altLang="en-US" dirty="0" err="1"/>
              <a:t>equipments</a:t>
            </a:r>
            <a:r>
              <a:rPr lang="en-US" altLang="en-US" dirty="0"/>
              <a:t>.  By knowing the physic components within the ultrasound system, a sonographer is competent in taking proper images for the radiologists to read.  An example of this is taking pictures with your cameras or cell phones.  You can zoom-in and out or change the different settings to make your pictures better.  If you don’t know how to manipulate those buttons on your camera, your images will not be beautiful or turn out the way you would like it to be.  As a sonographer, it is really important that you provide proper image quality to the radiologists so they can make accurate diagnosis for the patients.  If you perform a poor quality exam, more likely, the radiologists will miss pathologies and patients will be at risks.</a:t>
            </a:r>
          </a:p>
          <a:p>
            <a:endParaRPr lang="en-US" altLang="en-US" dirty="0"/>
          </a:p>
          <a:p>
            <a:r>
              <a:rPr lang="en-US" altLang="en-US" dirty="0"/>
              <a:t>Additional to knowing the ultrasound equipment, sonographer must know the anatomy and physiology of the human body.  Textbooks tend to cover anatomy based on two dimensions: longitudinal and transverse plane.  With ultrasound, sonographers can look at an anatomy in different angles.  We use the transducer, which is hand-held device, to look into the patient’s body and be able to look at an organ in all different angles or directions.  Because of this, a sonographer must be comfortable with the human anatomy and be able to picture the organ in 3 dimensional as he or she scans.  </a:t>
            </a:r>
          </a:p>
          <a:p>
            <a:endParaRPr lang="en-US" altLang="en-US" dirty="0"/>
          </a:p>
          <a:p>
            <a:r>
              <a:rPr lang="en-US" altLang="en-US" dirty="0"/>
              <a:t>Another important factor that the sonographer must know is the physiology, including hemodynamic, and pathology of the human anatomy.  A sonographer is the person who does the investigation for the radiologists.  If we see any abnormalities in the patients as we scan, we must report our finds to the radiologists so they can make proper decision and treatment for the patients.</a:t>
            </a:r>
          </a:p>
          <a:p>
            <a:endParaRPr lang="en-US" altLang="en-US" dirty="0"/>
          </a:p>
          <a:p>
            <a:r>
              <a:rPr lang="en-US" altLang="en-US" dirty="0"/>
              <a:t>Concerning hemodynamic, ultrasound is the only system that can estimate the velocity of blood flow in the body.  It requires knowledge of Doppler concept and application.  Our program does include introduction of Doppler concepts in the curriculum.</a:t>
            </a:r>
          </a:p>
          <a:p>
            <a:endParaRPr lang="en-US" altLang="en-US" dirty="0"/>
          </a:p>
          <a:p>
            <a:r>
              <a:rPr lang="en-US" altLang="en-US" dirty="0"/>
              <a:t>Also, sonographer must follow established exam protocols and use critical thinking during an exam to produce diagnostic studies.  As you can see, not all patient’s anatomy are alike.  My liver will not look like your liver because the size, shape and texture are different.  With this in mind, every patient you scan will have different anatomy, therefore, you have to use critical thinking and alter your scanning techniques to make sure that you produce optimal image quality and protocol to reflect what you see.  Every patient that comes in will be a new challenge for you to scan.</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2CCD527-C881-7783-7159-64B5DFB2B5EE}"/>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D014B408-1D16-7E09-882A-D91C4CDD01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next step is to make sure that you have all the prerequisites in place.  You need to have an Associate Degree in Allied Health with direct patient care or a Bachelor’s degree in any area.   If you don’t have any degree, you can go to the HCC website to find a health care program that offers an associate degree.  Complete it and then apply for this program.  If you plan to do this, I highly recommend that you look into the radiology program.  Going through the radiology program would make it easier for you to transition your knowledge toward the sonography program. </a:t>
            </a:r>
          </a:p>
          <a:p>
            <a:endParaRPr lang="en-US" altLang="en-US" dirty="0"/>
          </a:p>
          <a:p>
            <a:r>
              <a:rPr lang="en-US" altLang="en-US" dirty="0"/>
              <a:t>Please make sure you read and understand all criteria on this slide.  </a:t>
            </a:r>
          </a:p>
        </p:txBody>
      </p:sp>
      <p:sp>
        <p:nvSpPr>
          <p:cNvPr id="39940" name="Slide Number Placeholder 3">
            <a:extLst>
              <a:ext uri="{FF2B5EF4-FFF2-40B4-BE49-F238E27FC236}">
                <a16:creationId xmlns:a16="http://schemas.microsoft.com/office/drawing/2014/main" id="{9A68E15E-C15D-C914-25CD-EB99A87EB4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CE3DCE0-5EF8-46F1-9076-E1CF2D6CD653}"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CE4E968-3A46-E5B4-5FF9-431FC202A154}"/>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A08656E5-F87A-CF6A-157C-3F27B1BA52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Applicants must have a 3.3 GPA and all the prerequisites before applying to the program.</a:t>
            </a:r>
          </a:p>
        </p:txBody>
      </p:sp>
      <p:sp>
        <p:nvSpPr>
          <p:cNvPr id="49156" name="Slide Number Placeholder 3">
            <a:extLst>
              <a:ext uri="{FF2B5EF4-FFF2-40B4-BE49-F238E27FC236}">
                <a16:creationId xmlns:a16="http://schemas.microsoft.com/office/drawing/2014/main" id="{A20DEB9B-15F2-EC79-1317-513820895F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25521A7-1530-4039-98EF-D4FF09AD65C4}"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DMSO 1210 is not a prerequisite course.  We offer this course every semester, and once it’s filled, you will need to wait until the next offering to enroll in it.  We will not be able to add you to this course once it’s full.  </a:t>
            </a:r>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32</a:t>
            </a:fld>
            <a:endParaRPr lang="en-US" altLang="en-US"/>
          </a:p>
        </p:txBody>
      </p:sp>
    </p:spTree>
    <p:extLst>
      <p:ext uri="{BB962C8B-B14F-4D97-AF65-F5344CB8AC3E}">
        <p14:creationId xmlns:p14="http://schemas.microsoft.com/office/powerpoint/2010/main" val="3070364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33</a:t>
            </a:fld>
            <a:endParaRPr lang="en-US" altLang="en-US"/>
          </a:p>
        </p:txBody>
      </p:sp>
    </p:spTree>
    <p:extLst>
      <p:ext uri="{BB962C8B-B14F-4D97-AF65-F5344CB8AC3E}">
        <p14:creationId xmlns:p14="http://schemas.microsoft.com/office/powerpoint/2010/main" val="1605008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Compete the HESI exam.  The higher the score, the better for your application.</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34</a:t>
            </a:fld>
            <a:endParaRPr lang="en-US" altLang="en-US"/>
          </a:p>
        </p:txBody>
      </p:sp>
    </p:spTree>
    <p:extLst>
      <p:ext uri="{BB962C8B-B14F-4D97-AF65-F5344CB8AC3E}">
        <p14:creationId xmlns:p14="http://schemas.microsoft.com/office/powerpoint/2010/main" val="3166090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is not required for you to have, but if you want to review for the HESI exam, here is the review material for it.</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35</a:t>
            </a:fld>
            <a:endParaRPr lang="en-US" altLang="en-US"/>
          </a:p>
        </p:txBody>
      </p:sp>
    </p:spTree>
    <p:extLst>
      <p:ext uri="{BB962C8B-B14F-4D97-AF65-F5344CB8AC3E}">
        <p14:creationId xmlns:p14="http://schemas.microsoft.com/office/powerpoint/2010/main" val="1170119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You must complete your Hep B, MMR, and Varicella with titer before applying to the program.  The titer must be positive, and be done within a year of the application.</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36</a:t>
            </a:fld>
            <a:endParaRPr lang="en-US" altLang="en-US"/>
          </a:p>
        </p:txBody>
      </p:sp>
    </p:spTree>
    <p:extLst>
      <p:ext uri="{BB962C8B-B14F-4D97-AF65-F5344CB8AC3E}">
        <p14:creationId xmlns:p14="http://schemas.microsoft.com/office/powerpoint/2010/main" val="755973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Since you are not yet a student of our program, we cannot accept any confidential documentations.  We need you to upload it on </a:t>
            </a:r>
            <a:r>
              <a:rPr lang="en-US" altLang="en-US" dirty="0" err="1"/>
              <a:t>Complio</a:t>
            </a:r>
            <a:r>
              <a:rPr lang="en-US" altLang="en-US" dirty="0"/>
              <a:t> for us to review.</a:t>
            </a:r>
          </a:p>
          <a:p>
            <a:endParaRPr lang="en-US" altLang="en-US" dirty="0"/>
          </a:p>
          <a:p>
            <a:r>
              <a:rPr lang="en-US" altLang="en-US" dirty="0"/>
              <a:t>When creating </a:t>
            </a:r>
            <a:r>
              <a:rPr lang="en-US" altLang="en-US" dirty="0" err="1"/>
              <a:t>Complio</a:t>
            </a:r>
            <a:r>
              <a:rPr lang="en-US" altLang="en-US" dirty="0"/>
              <a:t> account, select the Immunization Package in </a:t>
            </a:r>
            <a:r>
              <a:rPr lang="en-US" altLang="en-US" dirty="0" err="1"/>
              <a:t>Complio</a:t>
            </a:r>
            <a:r>
              <a:rPr lang="en-US" altLang="en-US" dirty="0"/>
              <a:t>.</a:t>
            </a:r>
          </a:p>
          <a:p>
            <a:endParaRPr lang="en-US" altLang="en-US" dirty="0"/>
          </a:p>
          <a:p>
            <a:r>
              <a:rPr lang="en-US" altLang="en-US" dirty="0"/>
              <a:t>You only need to upload the </a:t>
            </a:r>
            <a:r>
              <a:rPr lang="en-US" altLang="en-US" dirty="0">
                <a:ea typeface="Calibri" panose="020F0502020204030204" pitchFamily="34" charset="0"/>
                <a:cs typeface="Times New Roman" panose="02020603050405020304" pitchFamily="18" charset="0"/>
              </a:rPr>
              <a:t>Hep B, MMR, and Varicella with titer documentations.  Please disregard all other requirements in </a:t>
            </a:r>
            <a:r>
              <a:rPr lang="en-US" altLang="en-US" dirty="0" err="1">
                <a:ea typeface="Calibri" panose="020F0502020204030204" pitchFamily="34" charset="0"/>
                <a:cs typeface="Times New Roman" panose="02020603050405020304" pitchFamily="18" charset="0"/>
              </a:rPr>
              <a:t>Complio</a:t>
            </a:r>
            <a:r>
              <a:rPr lang="en-US" altLang="en-US" dirty="0">
                <a:ea typeface="Calibri" panose="020F0502020204030204" pitchFamily="34" charset="0"/>
                <a:cs typeface="Times New Roman" panose="02020603050405020304" pitchFamily="18" charset="0"/>
              </a:rPr>
              <a:t>.</a:t>
            </a: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37</a:t>
            </a:fld>
            <a:endParaRPr lang="en-US" altLang="en-US"/>
          </a:p>
        </p:txBody>
      </p:sp>
    </p:spTree>
    <p:extLst>
      <p:ext uri="{BB962C8B-B14F-4D97-AF65-F5344CB8AC3E}">
        <p14:creationId xmlns:p14="http://schemas.microsoft.com/office/powerpoint/2010/main" val="1067946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Here is the instructions of how create a </a:t>
            </a:r>
            <a:r>
              <a:rPr lang="en-US" altLang="en-US" dirty="0" err="1"/>
              <a:t>Complio</a:t>
            </a:r>
            <a:r>
              <a:rPr lang="en-US" altLang="en-US" dirty="0"/>
              <a:t> account.  You are responsible for the cost of this account.  Please make sure your name matches your ID and that you have the first and last name in the right box.  Many students made this error, and we can’t match them with their application.</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38</a:t>
            </a:fld>
            <a:endParaRPr lang="en-US" altLang="en-US"/>
          </a:p>
        </p:txBody>
      </p:sp>
    </p:spTree>
    <p:extLst>
      <p:ext uri="{BB962C8B-B14F-4D97-AF65-F5344CB8AC3E}">
        <p14:creationId xmlns:p14="http://schemas.microsoft.com/office/powerpoint/2010/main" val="3616359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Once you are in the program, we do ask for more documentation of other immunization records.</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39</a:t>
            </a:fld>
            <a:endParaRPr lang="en-US" altLang="en-US"/>
          </a:p>
        </p:txBody>
      </p:sp>
    </p:spTree>
    <p:extLst>
      <p:ext uri="{BB962C8B-B14F-4D97-AF65-F5344CB8AC3E}">
        <p14:creationId xmlns:p14="http://schemas.microsoft.com/office/powerpoint/2010/main" val="206214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4BA716F-3D56-A933-A4A8-F0CF256B50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D32BFF0-BE1B-4D56-A248-200445C42104}"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1" name="Rectangle 2">
            <a:extLst>
              <a:ext uri="{FF2B5EF4-FFF2-40B4-BE49-F238E27FC236}">
                <a16:creationId xmlns:a16="http://schemas.microsoft.com/office/drawing/2014/main" id="{631FE542-D07E-C1C4-B837-4110A59756C7}"/>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E12893D-FE5C-A115-DD8B-12C7D27D01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Sonographers don’t just scan patients.  It is their duty to also perform office tasks such as filing, answering phones, filling out forms, maintenance of patient records, and etc.</a:t>
            </a:r>
          </a:p>
          <a:p>
            <a:endParaRPr lang="en-US" altLang="en-US" dirty="0"/>
          </a:p>
          <a:p>
            <a:r>
              <a:rPr lang="en-US" altLang="en-US" dirty="0"/>
              <a:t>Sonographers also need to have basic computer skills.  With this electronic world, everything is done electronically.  If you are computer illiterate, I would recommend that you take a computer class to learn about basic computer skills.</a:t>
            </a:r>
          </a:p>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Some clinical sites still require prove of Covid vaccinations.  If you don’t have this vaccination, you can’t be assigned to those sites.  Note, if we can’t find a site for you, there may be a delay in your education.</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40</a:t>
            </a:fld>
            <a:endParaRPr lang="en-US" altLang="en-US"/>
          </a:p>
        </p:txBody>
      </p:sp>
    </p:spTree>
    <p:extLst>
      <p:ext uri="{BB962C8B-B14F-4D97-AF65-F5344CB8AC3E}">
        <p14:creationId xmlns:p14="http://schemas.microsoft.com/office/powerpoint/2010/main" val="3807099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E2ECEF9-2E4E-545E-5786-4CAA42DC93FF}"/>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BDCE4D9E-7FD4-59B4-827B-DF34FF99A6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Once you have completed step 1-4, the next step is to complete the admission rubric so you know where you stand in the application process.</a:t>
            </a:r>
          </a:p>
          <a:p>
            <a:endParaRPr lang="en-US" altLang="en-US" dirty="0"/>
          </a:p>
          <a:p>
            <a:r>
              <a:rPr lang="en-US" altLang="en-US" dirty="0"/>
              <a:t>Things to consider:</a:t>
            </a:r>
          </a:p>
          <a:p>
            <a:endParaRPr lang="en-US" altLang="en-US" dirty="0"/>
          </a:p>
          <a:p>
            <a:r>
              <a:rPr lang="en-US" altLang="en-US" dirty="0"/>
              <a:t>If you have taken a class more than once, make sure to input the one with the higher grade.  </a:t>
            </a:r>
          </a:p>
          <a:p>
            <a:endParaRPr lang="en-US" altLang="en-US" dirty="0"/>
          </a:p>
          <a:p>
            <a:r>
              <a:rPr lang="en-US" altLang="en-US" dirty="0"/>
              <a:t>The GPA is cumulative.  With multiple transcripts, you will add and divide to get the GPA</a:t>
            </a:r>
          </a:p>
          <a:p>
            <a:endParaRPr lang="en-US" altLang="en-US" dirty="0"/>
          </a:p>
          <a:p>
            <a:r>
              <a:rPr lang="en-US" altLang="en-US" dirty="0"/>
              <a:t>AP, CBE, and CLEP credits counts as 2 points</a:t>
            </a:r>
          </a:p>
          <a:p>
            <a:endParaRPr lang="en-US" altLang="en-US" dirty="0"/>
          </a:p>
          <a:p>
            <a:endParaRPr lang="en-US" altLang="en-US" dirty="0"/>
          </a:p>
          <a:p>
            <a:endParaRPr lang="en-US" altLang="en-US" dirty="0"/>
          </a:p>
          <a:p>
            <a:endParaRPr lang="en-US" altLang="en-US" dirty="0"/>
          </a:p>
          <a:p>
            <a:endParaRPr lang="en-US" altLang="en-US" dirty="0"/>
          </a:p>
        </p:txBody>
      </p:sp>
      <p:sp>
        <p:nvSpPr>
          <p:cNvPr id="76804" name="Slide Number Placeholder 3">
            <a:extLst>
              <a:ext uri="{FF2B5EF4-FFF2-40B4-BE49-F238E27FC236}">
                <a16:creationId xmlns:a16="http://schemas.microsoft.com/office/drawing/2014/main" id="{CE7DAD9C-0B19-2708-1DB5-18B66A8CB1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506D7A6-1856-4424-801F-183469967D98}"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F63B754-5CF5-EDD1-A8B2-BB8A6648B9F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45EE6F0-83F9-3DB1-C05B-29791DD787A6}"/>
              </a:ext>
            </a:extLst>
          </p:cNvPr>
          <p:cNvSpPr>
            <a:spLocks noGrp="1"/>
          </p:cNvSpPr>
          <p:nvPr>
            <p:ph type="body" idx="1"/>
          </p:nvPr>
        </p:nvSpPr>
        <p:spPr/>
        <p:txBody>
          <a:bodyPr>
            <a:normAutofit/>
          </a:bodyPr>
          <a:lstStyle/>
          <a:p>
            <a:pPr>
              <a:defRPr/>
            </a:pPr>
            <a:r>
              <a:rPr lang="en-US" dirty="0"/>
              <a:t>We recommend that you meet with our advisor, David Pereida and go through the rubric together.  This way, you will see the most accurate number for your Admission </a:t>
            </a:r>
            <a:r>
              <a:rPr lang="en-US" dirty="0" err="1"/>
              <a:t>Rubirc</a:t>
            </a:r>
            <a:r>
              <a:rPr lang="en-US" dirty="0"/>
              <a:t>.</a:t>
            </a:r>
          </a:p>
        </p:txBody>
      </p:sp>
      <p:sp>
        <p:nvSpPr>
          <p:cNvPr id="80900" name="Slide Number Placeholder 3">
            <a:extLst>
              <a:ext uri="{FF2B5EF4-FFF2-40B4-BE49-F238E27FC236}">
                <a16:creationId xmlns:a16="http://schemas.microsoft.com/office/drawing/2014/main" id="{2C8B3E89-D242-FF4F-F9F6-1F13BCB156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8C0CAA0-D79E-4B14-9A78-A5212D50BB21}"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DD51EA6-64CC-0180-2BAD-6BCBD960087E}"/>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6A36615D-EC83-5C38-43A3-0BEEBEADCF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can apply into the DMSO program online.  Again, please make sure all information are inputted correctly.</a:t>
            </a:r>
          </a:p>
        </p:txBody>
      </p:sp>
      <p:sp>
        <p:nvSpPr>
          <p:cNvPr id="78852" name="Slide Number Placeholder 3">
            <a:extLst>
              <a:ext uri="{FF2B5EF4-FFF2-40B4-BE49-F238E27FC236}">
                <a16:creationId xmlns:a16="http://schemas.microsoft.com/office/drawing/2014/main" id="{9213C931-2215-9F12-95D3-1C3C4CD099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4E2644C-EC3D-403A-B77D-CAA9B518B2B1}"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E8484894-48CA-DF7E-D7DC-94F4ADCCA4E9}"/>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A67BD67B-9313-FAF6-0983-28B8646D53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Please review our website for application deadline and notification timeline.  You can reach out us for updates after the application status notification deadline.</a:t>
            </a:r>
          </a:p>
        </p:txBody>
      </p:sp>
      <p:sp>
        <p:nvSpPr>
          <p:cNvPr id="82948" name="Slide Number Placeholder 3">
            <a:extLst>
              <a:ext uri="{FF2B5EF4-FFF2-40B4-BE49-F238E27FC236}">
                <a16:creationId xmlns:a16="http://schemas.microsoft.com/office/drawing/2014/main" id="{42830C9E-FDF8-29CF-2AC4-EECE058933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8A67EA4-BDB0-4075-9799-71A7898BF1FA}"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36278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D6ED3EE-68B6-346F-AC2D-35B474BE9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327ADD6-8AA1-4F57-B9C7-F19BBD0BDCBC}"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84995" name="Rectangle 2">
            <a:extLst>
              <a:ext uri="{FF2B5EF4-FFF2-40B4-BE49-F238E27FC236}">
                <a16:creationId xmlns:a16="http://schemas.microsoft.com/office/drawing/2014/main" id="{8CCE00B2-2CFD-C5F7-16BF-BF60994A14DB}"/>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97C78C7-53E5-09F4-E8A7-1A010AF2B5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How we select our students is based on a point system.  Count the academic performances as 75%, HESI exam as 25%, and completion of the immunizations.  </a:t>
            </a:r>
          </a:p>
          <a:p>
            <a:endParaRPr lang="en-US" altLang="en-US" dirty="0"/>
          </a:p>
          <a:p>
            <a:r>
              <a:rPr lang="en-US" altLang="en-US" dirty="0"/>
              <a:t>If you did not get accepted into the program, more likely, your score is not high enough.  Please improve your academic grades or your HESI score.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088400D2-8D2B-3551-DEC7-72DEDF889540}"/>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1C125F19-CF2D-DD22-5D51-7D671F5504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and example of our spreadsheet.  We select the highest rating students.</a:t>
            </a:r>
          </a:p>
        </p:txBody>
      </p:sp>
      <p:sp>
        <p:nvSpPr>
          <p:cNvPr id="87044" name="Slide Number Placeholder 3">
            <a:extLst>
              <a:ext uri="{FF2B5EF4-FFF2-40B4-BE49-F238E27FC236}">
                <a16:creationId xmlns:a16="http://schemas.microsoft.com/office/drawing/2014/main" id="{276C5D59-D0D0-0C36-3546-CE90D08557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FD7C11E-EB49-4CAF-AB2C-63941CCE20CC}"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EF8E89AA-EE91-9B25-531C-1F3F58D83E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630249E-9638-4B48-BFDF-A3394AF04BAB}"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91139" name="Rectangle 2">
            <a:extLst>
              <a:ext uri="{FF2B5EF4-FFF2-40B4-BE49-F238E27FC236}">
                <a16:creationId xmlns:a16="http://schemas.microsoft.com/office/drawing/2014/main" id="{2EBA32D9-5540-A864-D3EC-B47D6AE3AFD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83A02B9A-D56D-C60C-EB43-ACA683EC12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accept 26 in the fall semester and 16 students in the spring semester.  If two students have the same score, we will select the one with the higher GPA.</a:t>
            </a:r>
          </a:p>
          <a:p>
            <a:endParaRPr lang="en-US" altLang="en-US" dirty="0"/>
          </a:p>
          <a:p>
            <a:r>
              <a:rPr lang="en-US" altLang="en-US" dirty="0"/>
              <a:t>If you get accepted into the DMSO program, you must attend the program orientation to secure your seat.</a:t>
            </a:r>
          </a:p>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CF7085B3-AC78-FB9F-F197-BA2C350EFF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E0A621B-4E37-4BF7-B07F-20DA2FCD3477}"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93187" name="Rectangle 2">
            <a:extLst>
              <a:ext uri="{FF2B5EF4-FFF2-40B4-BE49-F238E27FC236}">
                <a16:creationId xmlns:a16="http://schemas.microsoft.com/office/drawing/2014/main" id="{8046CFDC-BD11-CEDB-9352-3CD2EAB2B72C}"/>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44ABAA60-11CF-C783-8351-71170EB926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do background check and drug screen after admission.  If you have something on your record, please make sure to declare with the ARDMS before applying to the program.</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C1D81EE0-DD90-4C7A-A449-A7775A3E0CE8}"/>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CC3A5627-972B-8B1F-AEAB-67BC1B222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Clinical sites requires our students to be legal residents with social security numbers, student visa, or SEVIS number. With out it, we won’t be able to assign you your clinical rotation and you will not be able to continue in the program.</a:t>
            </a:r>
          </a:p>
        </p:txBody>
      </p:sp>
      <p:sp>
        <p:nvSpPr>
          <p:cNvPr id="95236" name="Slide Number Placeholder 3">
            <a:extLst>
              <a:ext uri="{FF2B5EF4-FFF2-40B4-BE49-F238E27FC236}">
                <a16:creationId xmlns:a16="http://schemas.microsoft.com/office/drawing/2014/main" id="{6A93EB83-4A7E-B7D5-5BBF-C14619E489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9FA2375-16FB-4652-AE41-7ED1E0AB7181}"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5906063-EF89-5A82-3602-9CA3F47698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E5B5478-C25D-453F-983C-E494E15302FE}"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4339" name="Rectangle 2">
            <a:extLst>
              <a:ext uri="{FF2B5EF4-FFF2-40B4-BE49-F238E27FC236}">
                <a16:creationId xmlns:a16="http://schemas.microsoft.com/office/drawing/2014/main" id="{2849DB40-84BA-9AB0-F4D8-0FE140BDEC62}"/>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541F465-41EB-7DC8-DCF0-3558FC4B48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more things that sonographers do.  We ultimately take care of our patients before, during, and after the exam.  We transport and care for them in any condition that they are in.  </a:t>
            </a:r>
          </a:p>
          <a:p>
            <a:endParaRPr lang="en-US" altLang="en-US" dirty="0"/>
          </a:p>
          <a:p>
            <a:r>
              <a:rPr lang="en-US" altLang="en-US" dirty="0"/>
              <a:t>We also deal with their family members and work with the health care team.  </a:t>
            </a:r>
          </a:p>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1925DB25-2441-774C-A4E4-3A9287B85CEB}"/>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9CB0E954-E7B2-3960-6D09-EE3EBD3637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Due to limited lab and clinical spaces, we can not accept everyone who applied to the program.  We encourage you to have a backup plan.  Here are a list of other programs we have at HCC which have similar prerequisites as ours.  You may consider going through these program while waiting for our program.</a:t>
            </a:r>
          </a:p>
        </p:txBody>
      </p:sp>
      <p:sp>
        <p:nvSpPr>
          <p:cNvPr id="89092" name="Slide Number Placeholder 3">
            <a:extLst>
              <a:ext uri="{FF2B5EF4-FFF2-40B4-BE49-F238E27FC236}">
                <a16:creationId xmlns:a16="http://schemas.microsoft.com/office/drawing/2014/main" id="{02D320D3-2094-B17C-4EC0-7C0253151F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F9CD7E9-32D8-446F-95F1-F781959A2A92}"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3F989A8-F304-09E7-79DE-A3AD26BD2B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C33A217-1309-485B-808A-7ADC3A96DDB4}"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97283" name="Rectangle 2">
            <a:extLst>
              <a:ext uri="{FF2B5EF4-FFF2-40B4-BE49-F238E27FC236}">
                <a16:creationId xmlns:a16="http://schemas.microsoft.com/office/drawing/2014/main" id="{E3349148-A892-28FC-B153-3BEFCD97A2F7}"/>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B5E11072-E875-1E0D-6472-5F2FBDDD91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Tuition is based on where you live. You will need to contact the registrar office to determine if you are in-district, out-of-district, or out-of-state. Here is the estimated cost for the tuition only  for the Advanced Technical Certificate program.</a:t>
            </a:r>
          </a:p>
          <a:p>
            <a:endParaRPr lang="en-US" altLang="en-US" dirty="0"/>
          </a:p>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FFDC6472-D40B-3F98-8166-C6ADF03408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3308CC1-2EDC-41C7-8233-F50AF994DC32}"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99331" name="Rectangle 2">
            <a:extLst>
              <a:ext uri="{FF2B5EF4-FFF2-40B4-BE49-F238E27FC236}">
                <a16:creationId xmlns:a16="http://schemas.microsoft.com/office/drawing/2014/main" id="{7482F7CA-CA8F-9E5E-FFDD-4520BD63639A}"/>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B7DF291F-4851-69F0-9BA6-970F7BA44D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the estimated cost for tuition only for the Associate program.</a:t>
            </a:r>
          </a:p>
          <a:p>
            <a:endParaRPr lang="en-US" altLang="en-US" dirty="0"/>
          </a:p>
          <a:p>
            <a:endParaRPr lang="en-US" altLang="en-US" dirty="0"/>
          </a:p>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537279A-8410-E717-D88D-C9C5CE1B0E0F}"/>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15C90625-362C-947A-AFE1-3EF04F7133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are additional costs for you to consider/plan for before joining the program. </a:t>
            </a:r>
          </a:p>
        </p:txBody>
      </p:sp>
      <p:sp>
        <p:nvSpPr>
          <p:cNvPr id="101380" name="Slide Number Placeholder 3">
            <a:extLst>
              <a:ext uri="{FF2B5EF4-FFF2-40B4-BE49-F238E27FC236}">
                <a16:creationId xmlns:a16="http://schemas.microsoft.com/office/drawing/2014/main" id="{908B06FC-AADD-92CF-60CD-1A04C069D3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34E3C3E-5BC0-4777-B145-85E0D7DACF74}"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CF92E7E1-FF5C-ECAE-B889-F0B9EDA84242}"/>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EF64BF8A-6314-ADB6-C800-5AF4B605ED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estimated total cost for everything in the first semester.  It’s high because textbook is included at the beginning of the program.  We will use the same textbook throughout the program, so you won’t have this cost moving forward.</a:t>
            </a:r>
          </a:p>
        </p:txBody>
      </p:sp>
      <p:sp>
        <p:nvSpPr>
          <p:cNvPr id="103428" name="Slide Number Placeholder 3">
            <a:extLst>
              <a:ext uri="{FF2B5EF4-FFF2-40B4-BE49-F238E27FC236}">
                <a16:creationId xmlns:a16="http://schemas.microsoft.com/office/drawing/2014/main" id="{CB7FBA6C-529A-78A0-BBE4-09BC20D7F0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E5154ED-F4F1-4FA2-85C3-AA0352F230B3}"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8A6DC832-87E4-802F-F207-BB1E58CE7207}"/>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AFC8C213-1208-F0E5-98B6-309833008E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cost for the second semester.</a:t>
            </a:r>
          </a:p>
        </p:txBody>
      </p:sp>
      <p:sp>
        <p:nvSpPr>
          <p:cNvPr id="105476" name="Slide Number Placeholder 3">
            <a:extLst>
              <a:ext uri="{FF2B5EF4-FFF2-40B4-BE49-F238E27FC236}">
                <a16:creationId xmlns:a16="http://schemas.microsoft.com/office/drawing/2014/main" id="{64782620-2A7E-3DC5-821E-DE79D45D9C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925F1AA-2F74-4E24-AACD-E15C38CFAB62}"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0A1E14DA-62E6-23F3-9036-6609EA35CC67}"/>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BBBE19A7-1827-1880-7013-A03E9AC03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cost for the third semester.</a:t>
            </a:r>
          </a:p>
        </p:txBody>
      </p:sp>
      <p:sp>
        <p:nvSpPr>
          <p:cNvPr id="107524" name="Slide Number Placeholder 3">
            <a:extLst>
              <a:ext uri="{FF2B5EF4-FFF2-40B4-BE49-F238E27FC236}">
                <a16:creationId xmlns:a16="http://schemas.microsoft.com/office/drawing/2014/main" id="{DE6339BC-7084-9F58-0C48-20141A772F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5C9FE93-8DA7-47E3-B8AC-080445A02BEA}"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20F44A57-46A0-08DC-A030-F30F962AF6CE}"/>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ACA19CB4-C7D0-F1CD-1938-60E5EC983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cost for the last semester.  Please note that you will be responsible for the cost of the registry examinations.</a:t>
            </a:r>
          </a:p>
        </p:txBody>
      </p:sp>
      <p:sp>
        <p:nvSpPr>
          <p:cNvPr id="109572" name="Slide Number Placeholder 3">
            <a:extLst>
              <a:ext uri="{FF2B5EF4-FFF2-40B4-BE49-F238E27FC236}">
                <a16:creationId xmlns:a16="http://schemas.microsoft.com/office/drawing/2014/main" id="{BF6817B3-38E4-8D16-DCBF-93717DE68B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1FB80FA-F67A-4C70-98AF-0EED94A7A8F2}"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F01FC291-696B-73D5-B68C-F169CF4699E3}"/>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BD73771A-A4B6-07C6-4952-B4EF16E1D4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our textbook list for you to review.  Please don’t purchase it until you are in the program.</a:t>
            </a:r>
          </a:p>
        </p:txBody>
      </p:sp>
      <p:sp>
        <p:nvSpPr>
          <p:cNvPr id="111620" name="Slide Number Placeholder 3">
            <a:extLst>
              <a:ext uri="{FF2B5EF4-FFF2-40B4-BE49-F238E27FC236}">
                <a16:creationId xmlns:a16="http://schemas.microsoft.com/office/drawing/2014/main" id="{B4BADEA2-5D53-D581-C685-F8A1231298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6E9CDD4-B18C-43A5-A0B9-85833752E992}"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4158B22-0B83-4ADA-8848-BA79CC78448E}"/>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47E83CE9-0818-BCF6-CDD4-01A33B9228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want you to be prepared for this program, so please make sure to plan out your finances before applying for this program.</a:t>
            </a:r>
          </a:p>
        </p:txBody>
      </p:sp>
      <p:sp>
        <p:nvSpPr>
          <p:cNvPr id="113668" name="Slide Number Placeholder 3">
            <a:extLst>
              <a:ext uri="{FF2B5EF4-FFF2-40B4-BE49-F238E27FC236}">
                <a16:creationId xmlns:a16="http://schemas.microsoft.com/office/drawing/2014/main" id="{024D5B7E-3760-7AA6-51E9-EF04081D7E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ABA0CD9-1A83-4F2F-8294-33078190BD2C}"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C89B408-D2EC-4140-356A-01D78F8AE7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D9A8248-4D48-490D-BC4D-ECAADC66302A}"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6387" name="Rectangle 2">
            <a:extLst>
              <a:ext uri="{FF2B5EF4-FFF2-40B4-BE49-F238E27FC236}">
                <a16:creationId xmlns:a16="http://schemas.microsoft.com/office/drawing/2014/main" id="{3052C93E-B356-0F34-664D-07FABE8EE234}"/>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79E9C22-43B2-D3DE-CF63-579D022F9B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Technical Standards are important factors that we would recommend you have prior to coming into this program.  It includes physical demands, motor skills, and sensory/observational skills.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5D9F0671-C76A-3F66-F976-3FC851C2125A}"/>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EFCA2D23-B838-D28F-3DA4-44D9DF5611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do not have a waiting list.  You can be placed in the alternative list, which means we can call you to join the program should anyone deny the acceptance letter.  </a:t>
            </a:r>
          </a:p>
        </p:txBody>
      </p:sp>
      <p:sp>
        <p:nvSpPr>
          <p:cNvPr id="115716" name="Slide Number Placeholder 3">
            <a:extLst>
              <a:ext uri="{FF2B5EF4-FFF2-40B4-BE49-F238E27FC236}">
                <a16:creationId xmlns:a16="http://schemas.microsoft.com/office/drawing/2014/main" id="{62A8B93C-E6D4-CAA0-847C-287BB23A4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26BF8AB-0125-4A23-83BD-DD90459B4FC2}"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BF9145E7-2F56-CE44-45D4-E31DC2E96C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31093A4-612A-4975-B6CF-A0E0A2166CDD}"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28003" name="Rectangle 2">
            <a:extLst>
              <a:ext uri="{FF2B5EF4-FFF2-40B4-BE49-F238E27FC236}">
                <a16:creationId xmlns:a16="http://schemas.microsoft.com/office/drawing/2014/main" id="{314C4005-9D6F-C74F-64B0-6933741CCDA9}"/>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45C1E269-3FAA-2F74-6E5C-93A67F08C5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Once you finish the DMSO program, you can take the registry with the ARDMS or the ARRT.  The ARDMS requires that each specialty is taken individually.  In contrast, the ARRT is given with everything in one exam.  Completion of this program enable you to be certified in abdominal/superficial structures and obstetric and gynecology, which are two certifications instead of one.  </a:t>
            </a:r>
          </a:p>
          <a:p>
            <a:endParaRPr lang="en-US" altLang="en-US" dirty="0"/>
          </a:p>
          <a:p>
            <a:r>
              <a:rPr lang="en-US" altLang="en-US" dirty="0">
                <a:solidFill>
                  <a:schemeClr val="tx2"/>
                </a:solidFill>
              </a:rPr>
              <a:t>The review and registry preparation activities are included in the curriculum.</a:t>
            </a:r>
          </a:p>
          <a:p>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4B62F4A-6D00-1D79-1FD0-C738404850CB}"/>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9549F079-E58D-A2E1-DEAB-5515411E96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surveyed our students and asked what they did to be successful in this program.  This is their answers. Can you do the same so you can be successful, also?</a:t>
            </a:r>
          </a:p>
        </p:txBody>
      </p:sp>
      <p:sp>
        <p:nvSpPr>
          <p:cNvPr id="130052" name="Slide Number Placeholder 3">
            <a:extLst>
              <a:ext uri="{FF2B5EF4-FFF2-40B4-BE49-F238E27FC236}">
                <a16:creationId xmlns:a16="http://schemas.microsoft.com/office/drawing/2014/main" id="{533F13E9-BAFF-F48F-5811-9DFF272E09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440C92B-8CD9-46C0-88E8-62995A0B53B2}"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7B9E22FC-5548-6DC7-C6E5-7DC7DB094C57}"/>
              </a:ext>
            </a:extLst>
          </p:cNvPr>
          <p:cNvSpPr>
            <a:spLocks noGrp="1" noRot="1" noChangeAspect="1" noChangeArrowheads="1" noTextEdit="1"/>
          </p:cNvSpPr>
          <p:nvPr>
            <p:ph type="sldImg"/>
          </p:nvPr>
        </p:nvSpPr>
        <p:spPr>
          <a:ln/>
        </p:spPr>
      </p:sp>
      <p:sp>
        <p:nvSpPr>
          <p:cNvPr id="132099" name="Notes Placeholder 2">
            <a:extLst>
              <a:ext uri="{FF2B5EF4-FFF2-40B4-BE49-F238E27FC236}">
                <a16:creationId xmlns:a16="http://schemas.microsoft.com/office/drawing/2014/main" id="{DA4F24CB-6976-DAF1-8D91-625D6AD4AC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our student outcome report regarding Job Placement, Test Taker, and Credential Success Rate.</a:t>
            </a:r>
          </a:p>
        </p:txBody>
      </p:sp>
      <p:sp>
        <p:nvSpPr>
          <p:cNvPr id="132100" name="Slide Number Placeholder 3">
            <a:extLst>
              <a:ext uri="{FF2B5EF4-FFF2-40B4-BE49-F238E27FC236}">
                <a16:creationId xmlns:a16="http://schemas.microsoft.com/office/drawing/2014/main" id="{D15D6F3A-EF16-508B-C0C9-FAEA365EA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ED6ED81-3688-4A93-8ED3-DC2AF9FAC6D5}"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rPr>
              <a:t>We do not have a transfer policy.  Students must apply for this program as a new student.</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65</a:t>
            </a:fld>
            <a:endParaRPr lang="en-US" altLang="en-US"/>
          </a:p>
        </p:txBody>
      </p:sp>
    </p:spTree>
    <p:extLst>
      <p:ext uri="{BB962C8B-B14F-4D97-AF65-F5344CB8AC3E}">
        <p14:creationId xmlns:p14="http://schemas.microsoft.com/office/powerpoint/2010/main" val="300938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rPr>
              <a:t>If you have questions, join a live instructor on the last Monday of every month, at noon, in the virtual world for Q&amp;A.</a:t>
            </a:r>
          </a:p>
          <a:p>
            <a:endParaRPr lang="en-US" dirty="0"/>
          </a:p>
        </p:txBody>
      </p:sp>
      <p:sp>
        <p:nvSpPr>
          <p:cNvPr id="4" name="Slide Number Placeholder 3"/>
          <p:cNvSpPr>
            <a:spLocks noGrp="1"/>
          </p:cNvSpPr>
          <p:nvPr>
            <p:ph type="sldNum" sz="quarter" idx="5"/>
          </p:nvPr>
        </p:nvSpPr>
        <p:spPr/>
        <p:txBody>
          <a:bodyPr/>
          <a:lstStyle/>
          <a:p>
            <a:pPr>
              <a:defRPr/>
            </a:pPr>
            <a:fld id="{3B20C292-B858-4139-B0FC-F01CFD03A922}" type="slidenum">
              <a:rPr lang="en-US" altLang="en-US" smtClean="0"/>
              <a:pPr>
                <a:defRPr/>
              </a:pPr>
              <a:t>66</a:t>
            </a:fld>
            <a:endParaRPr lang="en-US" altLang="en-US"/>
          </a:p>
        </p:txBody>
      </p:sp>
    </p:spTree>
    <p:extLst>
      <p:ext uri="{BB962C8B-B14F-4D97-AF65-F5344CB8AC3E}">
        <p14:creationId xmlns:p14="http://schemas.microsoft.com/office/powerpoint/2010/main" val="31457718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71B6FBDA-4A95-860B-0766-13E43EE0EFC7}"/>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17938651-7A3B-951C-CACA-0E467B23B1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just additional recourses for you to review.</a:t>
            </a:r>
          </a:p>
        </p:txBody>
      </p:sp>
      <p:sp>
        <p:nvSpPr>
          <p:cNvPr id="135172" name="Slide Number Placeholder 3">
            <a:extLst>
              <a:ext uri="{FF2B5EF4-FFF2-40B4-BE49-F238E27FC236}">
                <a16:creationId xmlns:a16="http://schemas.microsoft.com/office/drawing/2014/main" id="{791362CA-1CD7-BCD6-4AE6-B5A36F32A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1BCF06D-F6EF-4446-B38F-14E1EB25952D}" type="slidenum">
              <a:rPr lang="en-US" altLang="en-US" smtClean="0">
                <a:latin typeface="Times New Roman" panose="02020603050405020304" pitchFamily="18" charset="0"/>
              </a:rPr>
              <a:pPr/>
              <a:t>67</a:t>
            </a:fld>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75BB22B4-C49E-C004-6F44-B09A0C14FB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4E550D1-A763-4DF5-A039-D2D8A40A095F}"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137219" name="Rectangle 2">
            <a:extLst>
              <a:ext uri="{FF2B5EF4-FFF2-40B4-BE49-F238E27FC236}">
                <a16:creationId xmlns:a16="http://schemas.microsoft.com/office/drawing/2014/main" id="{60C3D637-9B5D-2826-C4C6-2D6286D0CF9C}"/>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39284D88-4093-B209-45F5-30C681DA4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Additionally, I want to share this slide with you, which includes links containing important information about the Sonography profession.</a:t>
            </a:r>
          </a:p>
          <a:p>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CFEBAADA-6D18-3F9A-609E-2BA386C9C011}"/>
              </a:ext>
            </a:extLst>
          </p:cNvPr>
          <p:cNvSpPr>
            <a:spLocks noGrp="1" noRot="1" noChangeAspect="1" noChangeArrowheads="1" noTextEdit="1"/>
          </p:cNvSpPr>
          <p:nvPr>
            <p:ph type="sldImg"/>
          </p:nvPr>
        </p:nvSpPr>
        <p:spPr>
          <a:ln/>
        </p:spPr>
      </p:sp>
      <p:sp>
        <p:nvSpPr>
          <p:cNvPr id="139267" name="Notes Placeholder 2">
            <a:extLst>
              <a:ext uri="{FF2B5EF4-FFF2-40B4-BE49-F238E27FC236}">
                <a16:creationId xmlns:a16="http://schemas.microsoft.com/office/drawing/2014/main" id="{F331B6B0-4BF1-A7A4-5FB1-B7587D9C57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Please complete this survey to show that you have completed the information session.</a:t>
            </a:r>
          </a:p>
          <a:p>
            <a:endParaRPr lang="en-US" altLang="en-US" dirty="0"/>
          </a:p>
          <a:p>
            <a:r>
              <a:rPr lang="en-US" altLang="en-US" dirty="0"/>
              <a:t>If you have any questions, please feel free to contact me at Elizabeth.ho@hccs.edu</a:t>
            </a:r>
          </a:p>
          <a:p>
            <a:endParaRPr lang="en-US" altLang="en-US" dirty="0"/>
          </a:p>
          <a:p>
            <a:r>
              <a:rPr lang="en-US" altLang="en-US" dirty="0"/>
              <a:t>Thank you!</a:t>
            </a:r>
          </a:p>
        </p:txBody>
      </p:sp>
      <p:sp>
        <p:nvSpPr>
          <p:cNvPr id="139268" name="Slide Number Placeholder 3">
            <a:extLst>
              <a:ext uri="{FF2B5EF4-FFF2-40B4-BE49-F238E27FC236}">
                <a16:creationId xmlns:a16="http://schemas.microsoft.com/office/drawing/2014/main" id="{6FDCF7AA-4E67-44C6-F0C8-B717A3B14F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338BEF6-1565-4CA9-AD6C-4A79CE65C1A7}" type="slidenum">
              <a:rPr lang="en-US" altLang="en-US" smtClean="0">
                <a:latin typeface="Times New Roman" panose="02020603050405020304" pitchFamily="18" charset="0"/>
              </a:rPr>
              <a:pPr/>
              <a:t>69</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1B2B0FD-CB0B-63A8-EAD3-B944BFCEA1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4D038D8-439C-426C-99BB-F0D29AC63202}"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8435" name="Rectangle 2">
            <a:extLst>
              <a:ext uri="{FF2B5EF4-FFF2-40B4-BE49-F238E27FC236}">
                <a16:creationId xmlns:a16="http://schemas.microsoft.com/office/drawing/2014/main" id="{116F2853-9EDC-0C17-FB94-0624F6C3C1D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A0093D8C-BD84-687E-4C6F-E9E49ABE3F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Physical Demand:  Candidates must have the physical demands to help our patients.  More patients are getting obese now-a-day and we must be fit to move them from one area to the next.  Sometimes, patients are too ill to come to the department to get scan, so we have to push the ultrasound system to their room to scan them.  Being physically fit is necessary for this program.</a:t>
            </a:r>
          </a:p>
          <a:p>
            <a:endParaRPr lang="en-US" altLang="en-US" dirty="0"/>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B99D692-267D-FD32-12E9-7773F1D43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0A62917-4FB1-48D4-ABBE-F250FA96ABB0}"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CF6B5354-2D6A-1133-50E8-4E23EC49A279}"/>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121531B-608D-1FB4-63B0-CC9AE94C2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Motor Skills: Candidates should have sufficient motor function so that they are able to execute movements required to provided general care and treatment to patients in all health care settings.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3F403A3-C375-8B92-8FD2-6921B0BFD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5B818A1-042D-4F60-8E16-A3B6F98DC9CD}"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2531" name="Rectangle 2">
            <a:extLst>
              <a:ext uri="{FF2B5EF4-FFF2-40B4-BE49-F238E27FC236}">
                <a16:creationId xmlns:a16="http://schemas.microsoft.com/office/drawing/2014/main" id="{1AD8FEB9-EAFE-AEF4-E8E9-E0BC5290263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153F36C4-1946-D68A-122C-2DF6E79201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Sensory/Observational Skills: Candidates must be able to acquire the information presented through demonstrations and experiences in the basic and profession’s sciences.  He or she must be able to observe a patient accurately, at a distance and close at hand, and observe and appreciate non-verbal communications when performing an assessment and intervention or administering of treatment.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B60E0BD-89E4-697D-95AD-7BC5C7FFFE7C}"/>
              </a:ext>
            </a:extLst>
          </p:cNvPr>
          <p:cNvGrpSpPr>
            <a:grpSpLocks/>
          </p:cNvGrpSpPr>
          <p:nvPr/>
        </p:nvGrpSpPr>
        <p:grpSpPr bwMode="auto">
          <a:xfrm>
            <a:off x="0" y="2438400"/>
            <a:ext cx="9144000" cy="4046538"/>
            <a:chOff x="0" y="1536"/>
            <a:chExt cx="5760" cy="2549"/>
          </a:xfrm>
        </p:grpSpPr>
        <p:sp>
          <p:nvSpPr>
            <p:cNvPr id="3" name="Rectangle 3">
              <a:extLst>
                <a:ext uri="{FF2B5EF4-FFF2-40B4-BE49-F238E27FC236}">
                  <a16:creationId xmlns:a16="http://schemas.microsoft.com/office/drawing/2014/main" id="{635C1D03-8C8A-9BFE-95F5-80534C37FAA2}"/>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4" name="Freeform 4">
              <a:extLst>
                <a:ext uri="{FF2B5EF4-FFF2-40B4-BE49-F238E27FC236}">
                  <a16:creationId xmlns:a16="http://schemas.microsoft.com/office/drawing/2014/main" id="{8E7BD557-2A0F-6161-812B-3ABBA0BB9394}"/>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BE624F17-19AF-A893-D267-D77A103641A0}"/>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13DF5ABA-DEAE-847E-D39B-7BA10D966C7E}"/>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7" name="Freeform 7">
              <a:extLst>
                <a:ext uri="{FF2B5EF4-FFF2-40B4-BE49-F238E27FC236}">
                  <a16:creationId xmlns:a16="http://schemas.microsoft.com/office/drawing/2014/main" id="{B6906B30-7551-1DD7-D8BE-79CA29526948}"/>
                </a:ext>
              </a:extLst>
            </p:cNvPr>
            <p:cNvSpPr>
              <a:spLocks/>
            </p:cNvSpPr>
            <p:nvPr userDrawn="1"/>
          </p:nvSpPr>
          <p:spPr bwMode="hidden">
            <a:xfrm>
              <a:off x="3599" y="2477"/>
              <a:ext cx="186" cy="120"/>
            </a:xfrm>
            <a:custGeom>
              <a:avLst/>
              <a:gdLst>
                <a:gd name="T0" fmla="*/ 416 w 185"/>
                <a:gd name="T1" fmla="*/ 0 h 120"/>
                <a:gd name="T2" fmla="*/ 416 w 185"/>
                <a:gd name="T3" fmla="*/ 6 h 120"/>
                <a:gd name="T4" fmla="*/ 416 w 185"/>
                <a:gd name="T5" fmla="*/ 18 h 120"/>
                <a:gd name="T6" fmla="*/ 416 w 185"/>
                <a:gd name="T7" fmla="*/ 36 h 120"/>
                <a:gd name="T8" fmla="*/ 404 w 185"/>
                <a:gd name="T9" fmla="*/ 54 h 120"/>
                <a:gd name="T10" fmla="*/ 368 w 185"/>
                <a:gd name="T11" fmla="*/ 72 h 120"/>
                <a:gd name="T12" fmla="*/ 320 w 185"/>
                <a:gd name="T13" fmla="*/ 96 h 120"/>
                <a:gd name="T14" fmla="*/ 26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416 w 185"/>
                <a:gd name="T29" fmla="*/ 0 h 120"/>
                <a:gd name="T30" fmla="*/ 41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13F44596-5987-01A9-3777-BC0ACEB2F7D1}"/>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6AAB4A50-E3BB-8CF8-0BC5-67486D79B757}"/>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299 w 526"/>
                <a:gd name="T17" fmla="*/ 179 h 275"/>
                <a:gd name="T18" fmla="*/ 371 w 526"/>
                <a:gd name="T19" fmla="*/ 143 h 275"/>
                <a:gd name="T20" fmla="*/ 431 w 526"/>
                <a:gd name="T21" fmla="*/ 120 h 275"/>
                <a:gd name="T22" fmla="*/ 527 w 526"/>
                <a:gd name="T23" fmla="*/ 96 h 275"/>
                <a:gd name="T24" fmla="*/ 746 w 526"/>
                <a:gd name="T25" fmla="*/ 48 h 275"/>
                <a:gd name="T26" fmla="*/ 820 w 526"/>
                <a:gd name="T27" fmla="*/ 30 h 275"/>
                <a:gd name="T28" fmla="*/ 874 w 526"/>
                <a:gd name="T29" fmla="*/ 12 h 275"/>
                <a:gd name="T30" fmla="*/ 910 w 526"/>
                <a:gd name="T31" fmla="*/ 6 h 275"/>
                <a:gd name="T32" fmla="*/ 942 w 526"/>
                <a:gd name="T33" fmla="*/ 0 h 275"/>
                <a:gd name="T34" fmla="*/ 954 w 526"/>
                <a:gd name="T35" fmla="*/ 0 h 275"/>
                <a:gd name="T36" fmla="*/ 942 w 526"/>
                <a:gd name="T37" fmla="*/ 6 h 275"/>
                <a:gd name="T38" fmla="*/ 919 w 526"/>
                <a:gd name="T39" fmla="*/ 12 h 275"/>
                <a:gd name="T40" fmla="*/ 883 w 526"/>
                <a:gd name="T41" fmla="*/ 24 h 275"/>
                <a:gd name="T42" fmla="*/ 847 w 526"/>
                <a:gd name="T43" fmla="*/ 42 h 275"/>
                <a:gd name="T44" fmla="*/ 811 w 526"/>
                <a:gd name="T45" fmla="*/ 54 h 275"/>
                <a:gd name="T46" fmla="*/ 746 w 526"/>
                <a:gd name="T47" fmla="*/ 78 h 275"/>
                <a:gd name="T48" fmla="*/ 609 w 526"/>
                <a:gd name="T49" fmla="*/ 108 h 275"/>
                <a:gd name="T50" fmla="*/ 47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0EAF4843-FC9B-D71B-73A2-C2FF802AD902}"/>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282 w 718"/>
                <a:gd name="T17" fmla="*/ 228 h 306"/>
                <a:gd name="T18" fmla="*/ 288 w 718"/>
                <a:gd name="T19" fmla="*/ 228 h 306"/>
                <a:gd name="T20" fmla="*/ 306 w 718"/>
                <a:gd name="T21" fmla="*/ 222 h 306"/>
                <a:gd name="T22" fmla="*/ 330 w 718"/>
                <a:gd name="T23" fmla="*/ 216 h 306"/>
                <a:gd name="T24" fmla="*/ 361 w 718"/>
                <a:gd name="T25" fmla="*/ 204 h 306"/>
                <a:gd name="T26" fmla="*/ 515 w 718"/>
                <a:gd name="T27" fmla="*/ 180 h 306"/>
                <a:gd name="T28" fmla="*/ 743 w 718"/>
                <a:gd name="T29" fmla="*/ 156 h 306"/>
                <a:gd name="T30" fmla="*/ 891 w 718"/>
                <a:gd name="T31" fmla="*/ 126 h 306"/>
                <a:gd name="T32" fmla="*/ 1056 w 718"/>
                <a:gd name="T33" fmla="*/ 102 h 306"/>
                <a:gd name="T34" fmla="*/ 1125 w 718"/>
                <a:gd name="T35" fmla="*/ 90 h 306"/>
                <a:gd name="T36" fmla="*/ 1198 w 718"/>
                <a:gd name="T37" fmla="*/ 84 h 306"/>
                <a:gd name="T38" fmla="*/ 1228 w 718"/>
                <a:gd name="T39" fmla="*/ 78 h 306"/>
                <a:gd name="T40" fmla="*/ 1238 w 718"/>
                <a:gd name="T41" fmla="*/ 72 h 306"/>
                <a:gd name="T42" fmla="*/ 1248 w 718"/>
                <a:gd name="T43" fmla="*/ 66 h 306"/>
                <a:gd name="T44" fmla="*/ 1278 w 718"/>
                <a:gd name="T45" fmla="*/ 60 h 306"/>
                <a:gd name="T46" fmla="*/ 1354 w 718"/>
                <a:gd name="T47" fmla="*/ 30 h 306"/>
                <a:gd name="T48" fmla="*/ 1390 w 718"/>
                <a:gd name="T49" fmla="*/ 18 h 306"/>
                <a:gd name="T50" fmla="*/ 1402 w 718"/>
                <a:gd name="T51" fmla="*/ 6 h 306"/>
                <a:gd name="T52" fmla="*/ 1390 w 718"/>
                <a:gd name="T53" fmla="*/ 0 h 306"/>
                <a:gd name="T54" fmla="*/ 1342 w 718"/>
                <a:gd name="T55" fmla="*/ 0 h 306"/>
                <a:gd name="T56" fmla="*/ 1238 w 718"/>
                <a:gd name="T57" fmla="*/ 0 h 306"/>
                <a:gd name="T58" fmla="*/ 1140 w 718"/>
                <a:gd name="T59" fmla="*/ 0 h 306"/>
                <a:gd name="T60" fmla="*/ 1056 w 718"/>
                <a:gd name="T61" fmla="*/ 0 h 306"/>
                <a:gd name="T62" fmla="*/ 996 w 718"/>
                <a:gd name="T63" fmla="*/ 18 h 306"/>
                <a:gd name="T64" fmla="*/ 939 w 718"/>
                <a:gd name="T65" fmla="*/ 42 h 306"/>
                <a:gd name="T66" fmla="*/ 903 w 718"/>
                <a:gd name="T67" fmla="*/ 54 h 306"/>
                <a:gd name="T68" fmla="*/ 867 w 718"/>
                <a:gd name="T69" fmla="*/ 60 h 306"/>
                <a:gd name="T70" fmla="*/ 824 w 718"/>
                <a:gd name="T71" fmla="*/ 60 h 306"/>
                <a:gd name="T72" fmla="*/ 770 w 718"/>
                <a:gd name="T73" fmla="*/ 66 h 306"/>
                <a:gd name="T74" fmla="*/ 689 w 718"/>
                <a:gd name="T75" fmla="*/ 84 h 306"/>
                <a:gd name="T76" fmla="*/ 587 w 718"/>
                <a:gd name="T77" fmla="*/ 108 h 306"/>
                <a:gd name="T78" fmla="*/ 539 w 718"/>
                <a:gd name="T79" fmla="*/ 126 h 306"/>
                <a:gd name="T80" fmla="*/ 515 w 718"/>
                <a:gd name="T81" fmla="*/ 132 h 306"/>
                <a:gd name="T82" fmla="*/ 479 w 718"/>
                <a:gd name="T83" fmla="*/ 138 h 306"/>
                <a:gd name="T84" fmla="*/ 407 w 718"/>
                <a:gd name="T85" fmla="*/ 138 h 306"/>
                <a:gd name="T86" fmla="*/ 348 w 718"/>
                <a:gd name="T87" fmla="*/ 138 h 306"/>
                <a:gd name="T88" fmla="*/ 342 w 718"/>
                <a:gd name="T89" fmla="*/ 138 h 306"/>
                <a:gd name="T90" fmla="*/ 33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920E86C9-50E8-9C35-0804-68610914ECF1}"/>
                </a:ext>
              </a:extLst>
            </p:cNvPr>
            <p:cNvSpPr>
              <a:spLocks/>
            </p:cNvSpPr>
            <p:nvPr userDrawn="1"/>
          </p:nvSpPr>
          <p:spPr bwMode="hidden">
            <a:xfrm>
              <a:off x="3358" y="1890"/>
              <a:ext cx="2400" cy="881"/>
            </a:xfrm>
            <a:custGeom>
              <a:avLst/>
              <a:gdLst>
                <a:gd name="T0" fmla="*/ 3834 w 2392"/>
                <a:gd name="T1" fmla="*/ 54 h 881"/>
                <a:gd name="T2" fmla="*/ 3756 w 2392"/>
                <a:gd name="T3" fmla="*/ 54 h 881"/>
                <a:gd name="T4" fmla="*/ 3683 w 2392"/>
                <a:gd name="T5" fmla="*/ 66 h 881"/>
                <a:gd name="T6" fmla="*/ 3467 w 2392"/>
                <a:gd name="T7" fmla="*/ 101 h 881"/>
                <a:gd name="T8" fmla="*/ 3364 w 2392"/>
                <a:gd name="T9" fmla="*/ 119 h 881"/>
                <a:gd name="T10" fmla="*/ 3190 w 2392"/>
                <a:gd name="T11" fmla="*/ 167 h 881"/>
                <a:gd name="T12" fmla="*/ 3146 w 2392"/>
                <a:gd name="T13" fmla="*/ 245 h 881"/>
                <a:gd name="T14" fmla="*/ 3157 w 2392"/>
                <a:gd name="T15" fmla="*/ 305 h 881"/>
                <a:gd name="T16" fmla="*/ 3016 w 2392"/>
                <a:gd name="T17" fmla="*/ 317 h 881"/>
                <a:gd name="T18" fmla="*/ 2742 w 2392"/>
                <a:gd name="T19" fmla="*/ 263 h 881"/>
                <a:gd name="T20" fmla="*/ 2580 w 2392"/>
                <a:gd name="T21" fmla="*/ 257 h 881"/>
                <a:gd name="T22" fmla="*/ 2403 w 2392"/>
                <a:gd name="T23" fmla="*/ 311 h 881"/>
                <a:gd name="T24" fmla="*/ 2295 w 2392"/>
                <a:gd name="T25" fmla="*/ 353 h 881"/>
                <a:gd name="T26" fmla="*/ 2247 w 2392"/>
                <a:gd name="T27" fmla="*/ 359 h 881"/>
                <a:gd name="T28" fmla="*/ 2079 w 2392"/>
                <a:gd name="T29" fmla="*/ 371 h 881"/>
                <a:gd name="T30" fmla="*/ 1983 w 2392"/>
                <a:gd name="T31" fmla="*/ 365 h 881"/>
                <a:gd name="T32" fmla="*/ 1817 w 2392"/>
                <a:gd name="T33" fmla="*/ 371 h 881"/>
                <a:gd name="T34" fmla="*/ 1632 w 2392"/>
                <a:gd name="T35" fmla="*/ 383 h 881"/>
                <a:gd name="T36" fmla="*/ 1572 w 2392"/>
                <a:gd name="T37" fmla="*/ 401 h 881"/>
                <a:gd name="T38" fmla="*/ 1402 w 2392"/>
                <a:gd name="T39" fmla="*/ 419 h 881"/>
                <a:gd name="T40" fmla="*/ 1336 w 2392"/>
                <a:gd name="T41" fmla="*/ 419 h 881"/>
                <a:gd name="T42" fmla="*/ 1128 w 2392"/>
                <a:gd name="T43" fmla="*/ 437 h 881"/>
                <a:gd name="T44" fmla="*/ 1009 w 2392"/>
                <a:gd name="T45" fmla="*/ 473 h 881"/>
                <a:gd name="T46" fmla="*/ 866 w 2392"/>
                <a:gd name="T47" fmla="*/ 467 h 881"/>
                <a:gd name="T48" fmla="*/ 737 w 2392"/>
                <a:gd name="T49" fmla="*/ 491 h 881"/>
                <a:gd name="T50" fmla="*/ 701 w 2392"/>
                <a:gd name="T51" fmla="*/ 539 h 881"/>
                <a:gd name="T52" fmla="*/ 569 w 2392"/>
                <a:gd name="T53" fmla="*/ 569 h 881"/>
                <a:gd name="T54" fmla="*/ 384 w 2392"/>
                <a:gd name="T55" fmla="*/ 599 h 881"/>
                <a:gd name="T56" fmla="*/ 138 w 2392"/>
                <a:gd name="T57" fmla="*/ 647 h 881"/>
                <a:gd name="T58" fmla="*/ 108 w 2392"/>
                <a:gd name="T59" fmla="*/ 659 h 881"/>
                <a:gd name="T60" fmla="*/ 0 w 2392"/>
                <a:gd name="T61" fmla="*/ 671 h 881"/>
                <a:gd name="T62" fmla="*/ 84 w 2392"/>
                <a:gd name="T63" fmla="*/ 695 h 881"/>
                <a:gd name="T64" fmla="*/ 425 w 2392"/>
                <a:gd name="T65" fmla="*/ 653 h 881"/>
                <a:gd name="T66" fmla="*/ 821 w 2392"/>
                <a:gd name="T67" fmla="*/ 569 h 881"/>
                <a:gd name="T68" fmla="*/ 964 w 2392"/>
                <a:gd name="T69" fmla="*/ 521 h 881"/>
                <a:gd name="T70" fmla="*/ 1092 w 2392"/>
                <a:gd name="T71" fmla="*/ 515 h 881"/>
                <a:gd name="T72" fmla="*/ 1492 w 2392"/>
                <a:gd name="T73" fmla="*/ 461 h 881"/>
                <a:gd name="T74" fmla="*/ 1962 w 2392"/>
                <a:gd name="T75" fmla="*/ 425 h 881"/>
                <a:gd name="T76" fmla="*/ 2214 w 2392"/>
                <a:gd name="T77" fmla="*/ 461 h 881"/>
                <a:gd name="T78" fmla="*/ 2432 w 2392"/>
                <a:gd name="T79" fmla="*/ 533 h 881"/>
                <a:gd name="T80" fmla="*/ 2462 w 2392"/>
                <a:gd name="T81" fmla="*/ 617 h 881"/>
                <a:gd name="T82" fmla="*/ 2367 w 2392"/>
                <a:gd name="T83" fmla="*/ 653 h 881"/>
                <a:gd name="T84" fmla="*/ 2100 w 2392"/>
                <a:gd name="T85" fmla="*/ 701 h 881"/>
                <a:gd name="T86" fmla="*/ 1906 w 2392"/>
                <a:gd name="T87" fmla="*/ 755 h 881"/>
                <a:gd name="T88" fmla="*/ 1835 w 2392"/>
                <a:gd name="T89" fmla="*/ 809 h 881"/>
                <a:gd name="T90" fmla="*/ 1853 w 2392"/>
                <a:gd name="T91" fmla="*/ 869 h 881"/>
                <a:gd name="T92" fmla="*/ 1898 w 2392"/>
                <a:gd name="T93" fmla="*/ 881 h 881"/>
                <a:gd name="T94" fmla="*/ 2067 w 2392"/>
                <a:gd name="T95" fmla="*/ 869 h 881"/>
                <a:gd name="T96" fmla="*/ 2385 w 2392"/>
                <a:gd name="T97" fmla="*/ 857 h 881"/>
                <a:gd name="T98" fmla="*/ 2471 w 2392"/>
                <a:gd name="T99" fmla="*/ 851 h 881"/>
                <a:gd name="T100" fmla="*/ 2537 w 2392"/>
                <a:gd name="T101" fmla="*/ 833 h 881"/>
                <a:gd name="T102" fmla="*/ 2878 w 2392"/>
                <a:gd name="T103" fmla="*/ 743 h 881"/>
                <a:gd name="T104" fmla="*/ 3096 w 2392"/>
                <a:gd name="T105" fmla="*/ 689 h 881"/>
                <a:gd name="T106" fmla="*/ 3234 w 2392"/>
                <a:gd name="T107" fmla="*/ 581 h 881"/>
                <a:gd name="T108" fmla="*/ 3499 w 2392"/>
                <a:gd name="T109" fmla="*/ 389 h 881"/>
                <a:gd name="T110" fmla="*/ 3791 w 2392"/>
                <a:gd name="T111" fmla="*/ 269 h 881"/>
                <a:gd name="T112" fmla="*/ 3869 w 2392"/>
                <a:gd name="T113" fmla="*/ 239 h 881"/>
                <a:gd name="T114" fmla="*/ 4104 w 2392"/>
                <a:gd name="T115" fmla="*/ 0 h 881"/>
                <a:gd name="T116" fmla="*/ 3953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5423A510-DA06-874A-C4D3-67BB5D797375}"/>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3" name="Freeform 13">
              <a:extLst>
                <a:ext uri="{FF2B5EF4-FFF2-40B4-BE49-F238E27FC236}">
                  <a16:creationId xmlns:a16="http://schemas.microsoft.com/office/drawing/2014/main" id="{CE2657A1-2C23-F472-AA39-14542C1C4FA9}"/>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90F71E54-ADC6-C0B0-D4DB-C0B7AF442714}"/>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5">
              <a:extLst>
                <a:ext uri="{FF2B5EF4-FFF2-40B4-BE49-F238E27FC236}">
                  <a16:creationId xmlns:a16="http://schemas.microsoft.com/office/drawing/2014/main" id="{5A74CE03-505D-FF7A-B298-02D24AA2F711}"/>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6" name="Freeform 16">
              <a:extLst>
                <a:ext uri="{FF2B5EF4-FFF2-40B4-BE49-F238E27FC236}">
                  <a16:creationId xmlns:a16="http://schemas.microsoft.com/office/drawing/2014/main" id="{1AAA1596-FB98-09E4-A825-744C1EA48A31}"/>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 name="Freeform 17">
              <a:extLst>
                <a:ext uri="{FF2B5EF4-FFF2-40B4-BE49-F238E27FC236}">
                  <a16:creationId xmlns:a16="http://schemas.microsoft.com/office/drawing/2014/main" id="{72BDDCB1-0F55-C381-17C1-2C847FBB979C}"/>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8866"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7886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8" name="Rectangle 20">
            <a:extLst>
              <a:ext uri="{FF2B5EF4-FFF2-40B4-BE49-F238E27FC236}">
                <a16:creationId xmlns:a16="http://schemas.microsoft.com/office/drawing/2014/main" id="{D1D3B38D-5810-4682-0781-F501D3FDE09C}"/>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587D1A4B-98FA-A812-147F-6D3226593A8E}"/>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24BF1606-DB24-5594-88EE-2D65C673A50A}"/>
              </a:ext>
            </a:extLst>
          </p:cNvPr>
          <p:cNvSpPr>
            <a:spLocks noGrp="1" noChangeArrowheads="1"/>
          </p:cNvSpPr>
          <p:nvPr>
            <p:ph type="sldNum" sz="quarter" idx="12"/>
          </p:nvPr>
        </p:nvSpPr>
        <p:spPr/>
        <p:txBody>
          <a:bodyPr/>
          <a:lstStyle>
            <a:lvl1pPr>
              <a:defRPr/>
            </a:lvl1pPr>
          </a:lstStyle>
          <a:p>
            <a:pPr>
              <a:defRPr/>
            </a:pPr>
            <a:fld id="{40558338-9F2B-488F-8D9B-28154F5A2554}" type="slidenum">
              <a:rPr lang="en-US" altLang="en-US"/>
              <a:pPr>
                <a:defRPr/>
              </a:pPr>
              <a:t>‹#›</a:t>
            </a:fld>
            <a:endParaRPr lang="en-US" altLang="en-US"/>
          </a:p>
        </p:txBody>
      </p:sp>
    </p:spTree>
    <p:extLst>
      <p:ext uri="{BB962C8B-B14F-4D97-AF65-F5344CB8AC3E}">
        <p14:creationId xmlns:p14="http://schemas.microsoft.com/office/powerpoint/2010/main" val="31456397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03333F18-2435-C460-CAD4-2E5A51DBBE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9A89161B-A3BC-FE15-7595-D2A905CBB6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2F1A0F0F-5BE3-32B4-90ED-24039F33B37C}"/>
              </a:ext>
            </a:extLst>
          </p:cNvPr>
          <p:cNvSpPr>
            <a:spLocks noGrp="1" noChangeArrowheads="1"/>
          </p:cNvSpPr>
          <p:nvPr>
            <p:ph type="sldNum" sz="quarter" idx="12"/>
          </p:nvPr>
        </p:nvSpPr>
        <p:spPr>
          <a:ln/>
        </p:spPr>
        <p:txBody>
          <a:bodyPr/>
          <a:lstStyle>
            <a:lvl1pPr>
              <a:defRPr/>
            </a:lvl1pPr>
          </a:lstStyle>
          <a:p>
            <a:pPr>
              <a:defRPr/>
            </a:pPr>
            <a:fld id="{A1153CBD-0A4F-4604-9C28-071D6BE35D16}" type="slidenum">
              <a:rPr lang="en-US" altLang="en-US"/>
              <a:pPr>
                <a:defRPr/>
              </a:pPr>
              <a:t>‹#›</a:t>
            </a:fld>
            <a:endParaRPr lang="en-US" altLang="en-US"/>
          </a:p>
        </p:txBody>
      </p:sp>
    </p:spTree>
    <p:extLst>
      <p:ext uri="{BB962C8B-B14F-4D97-AF65-F5344CB8AC3E}">
        <p14:creationId xmlns:p14="http://schemas.microsoft.com/office/powerpoint/2010/main" val="36555628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0A3306C7-8F3A-9E1E-0E4D-FFE85EFAAC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DDF373F1-49A8-5DE7-0C31-A8B54A357A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A15FBF94-02E7-FCA9-5ED1-4E1A3BE97119}"/>
              </a:ext>
            </a:extLst>
          </p:cNvPr>
          <p:cNvSpPr>
            <a:spLocks noGrp="1" noChangeArrowheads="1"/>
          </p:cNvSpPr>
          <p:nvPr>
            <p:ph type="sldNum" sz="quarter" idx="12"/>
          </p:nvPr>
        </p:nvSpPr>
        <p:spPr>
          <a:ln/>
        </p:spPr>
        <p:txBody>
          <a:bodyPr/>
          <a:lstStyle>
            <a:lvl1pPr>
              <a:defRPr/>
            </a:lvl1pPr>
          </a:lstStyle>
          <a:p>
            <a:pPr>
              <a:defRPr/>
            </a:pPr>
            <a:fld id="{6CD0F405-FA42-4583-AB65-EB2860F05223}" type="slidenum">
              <a:rPr lang="en-US" altLang="en-US"/>
              <a:pPr>
                <a:defRPr/>
              </a:pPr>
              <a:t>‹#›</a:t>
            </a:fld>
            <a:endParaRPr lang="en-US" altLang="en-US"/>
          </a:p>
        </p:txBody>
      </p:sp>
    </p:spTree>
    <p:extLst>
      <p:ext uri="{BB962C8B-B14F-4D97-AF65-F5344CB8AC3E}">
        <p14:creationId xmlns:p14="http://schemas.microsoft.com/office/powerpoint/2010/main" val="33229597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BD13A1F4-49D0-735A-84D9-D7BD0E06D5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D13E1EDE-3DE5-1B5A-870A-11B2634686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5A9277FA-9405-B383-5C97-254BFF0C54EC}"/>
              </a:ext>
            </a:extLst>
          </p:cNvPr>
          <p:cNvSpPr>
            <a:spLocks noGrp="1" noChangeArrowheads="1"/>
          </p:cNvSpPr>
          <p:nvPr>
            <p:ph type="sldNum" sz="quarter" idx="12"/>
          </p:nvPr>
        </p:nvSpPr>
        <p:spPr>
          <a:ln/>
        </p:spPr>
        <p:txBody>
          <a:bodyPr/>
          <a:lstStyle>
            <a:lvl1pPr>
              <a:defRPr/>
            </a:lvl1pPr>
          </a:lstStyle>
          <a:p>
            <a:pPr>
              <a:defRPr/>
            </a:pPr>
            <a:fld id="{A76C5671-8A2E-4178-9BE1-F20487717D5D}" type="slidenum">
              <a:rPr lang="en-US" altLang="en-US"/>
              <a:pPr>
                <a:defRPr/>
              </a:pPr>
              <a:t>‹#›</a:t>
            </a:fld>
            <a:endParaRPr lang="en-US" altLang="en-US"/>
          </a:p>
        </p:txBody>
      </p:sp>
    </p:spTree>
    <p:extLst>
      <p:ext uri="{BB962C8B-B14F-4D97-AF65-F5344CB8AC3E}">
        <p14:creationId xmlns:p14="http://schemas.microsoft.com/office/powerpoint/2010/main" val="38395566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0F5B11DD-FE21-7977-ED28-BD5F230044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51ED27C9-B74B-1A78-20A6-B7A85799E5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0D0356C3-0DB5-66DB-5A3C-865A45574C24}"/>
              </a:ext>
            </a:extLst>
          </p:cNvPr>
          <p:cNvSpPr>
            <a:spLocks noGrp="1" noChangeArrowheads="1"/>
          </p:cNvSpPr>
          <p:nvPr>
            <p:ph type="sldNum" sz="quarter" idx="12"/>
          </p:nvPr>
        </p:nvSpPr>
        <p:spPr>
          <a:ln/>
        </p:spPr>
        <p:txBody>
          <a:bodyPr/>
          <a:lstStyle>
            <a:lvl1pPr>
              <a:defRPr/>
            </a:lvl1pPr>
          </a:lstStyle>
          <a:p>
            <a:pPr>
              <a:defRPr/>
            </a:pPr>
            <a:fld id="{6D26E686-B3B1-4105-804E-443DE16FB74D}" type="slidenum">
              <a:rPr lang="en-US" altLang="en-US"/>
              <a:pPr>
                <a:defRPr/>
              </a:pPr>
              <a:t>‹#›</a:t>
            </a:fld>
            <a:endParaRPr lang="en-US" altLang="en-US"/>
          </a:p>
        </p:txBody>
      </p:sp>
    </p:spTree>
    <p:extLst>
      <p:ext uri="{BB962C8B-B14F-4D97-AF65-F5344CB8AC3E}">
        <p14:creationId xmlns:p14="http://schemas.microsoft.com/office/powerpoint/2010/main" val="7618421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ED5CA6CB-B691-01BE-D3A3-F5C70B327F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F1030CC0-FE40-3DC1-5FFA-227A2C1381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C83492AB-8150-249A-5A03-BFBE199A3E9A}"/>
              </a:ext>
            </a:extLst>
          </p:cNvPr>
          <p:cNvSpPr>
            <a:spLocks noGrp="1" noChangeArrowheads="1"/>
          </p:cNvSpPr>
          <p:nvPr>
            <p:ph type="sldNum" sz="quarter" idx="12"/>
          </p:nvPr>
        </p:nvSpPr>
        <p:spPr>
          <a:ln/>
        </p:spPr>
        <p:txBody>
          <a:bodyPr/>
          <a:lstStyle>
            <a:lvl1pPr>
              <a:defRPr/>
            </a:lvl1pPr>
          </a:lstStyle>
          <a:p>
            <a:pPr>
              <a:defRPr/>
            </a:pPr>
            <a:fld id="{FCF3821B-A48B-47B5-B46B-C29B5BB3A76E}" type="slidenum">
              <a:rPr lang="en-US" altLang="en-US"/>
              <a:pPr>
                <a:defRPr/>
              </a:pPr>
              <a:t>‹#›</a:t>
            </a:fld>
            <a:endParaRPr lang="en-US" altLang="en-US"/>
          </a:p>
        </p:txBody>
      </p:sp>
    </p:spTree>
    <p:extLst>
      <p:ext uri="{BB962C8B-B14F-4D97-AF65-F5344CB8AC3E}">
        <p14:creationId xmlns:p14="http://schemas.microsoft.com/office/powerpoint/2010/main" val="1555282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86FE237F-5C09-D0A2-82AC-1EB206BE47D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583E8A48-9D5A-8CB1-3D28-00EF3B157D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5BABC71D-E4F5-D641-CE1A-8E41788220E9}"/>
              </a:ext>
            </a:extLst>
          </p:cNvPr>
          <p:cNvSpPr>
            <a:spLocks noGrp="1" noChangeArrowheads="1"/>
          </p:cNvSpPr>
          <p:nvPr>
            <p:ph type="sldNum" sz="quarter" idx="12"/>
          </p:nvPr>
        </p:nvSpPr>
        <p:spPr>
          <a:ln/>
        </p:spPr>
        <p:txBody>
          <a:bodyPr/>
          <a:lstStyle>
            <a:lvl1pPr>
              <a:defRPr/>
            </a:lvl1pPr>
          </a:lstStyle>
          <a:p>
            <a:pPr>
              <a:defRPr/>
            </a:pPr>
            <a:fld id="{EDC22C59-C59B-4C16-AF66-EAB0A2E363B4}" type="slidenum">
              <a:rPr lang="en-US" altLang="en-US"/>
              <a:pPr>
                <a:defRPr/>
              </a:pPr>
              <a:t>‹#›</a:t>
            </a:fld>
            <a:endParaRPr lang="en-US" altLang="en-US"/>
          </a:p>
        </p:txBody>
      </p:sp>
    </p:spTree>
    <p:extLst>
      <p:ext uri="{BB962C8B-B14F-4D97-AF65-F5344CB8AC3E}">
        <p14:creationId xmlns:p14="http://schemas.microsoft.com/office/powerpoint/2010/main" val="35815858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F6744F1B-27F8-B264-4854-010D4F4303D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4ADED806-5557-0FFF-C899-30BE3229F3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DEDDB0BB-2D7E-E31D-BCCE-F8C306C44EAE}"/>
              </a:ext>
            </a:extLst>
          </p:cNvPr>
          <p:cNvSpPr>
            <a:spLocks noGrp="1" noChangeArrowheads="1"/>
          </p:cNvSpPr>
          <p:nvPr>
            <p:ph type="sldNum" sz="quarter" idx="12"/>
          </p:nvPr>
        </p:nvSpPr>
        <p:spPr>
          <a:ln/>
        </p:spPr>
        <p:txBody>
          <a:bodyPr/>
          <a:lstStyle>
            <a:lvl1pPr>
              <a:defRPr/>
            </a:lvl1pPr>
          </a:lstStyle>
          <a:p>
            <a:pPr>
              <a:defRPr/>
            </a:pPr>
            <a:fld id="{C1CD7DA1-B249-4B82-9307-596542096699}" type="slidenum">
              <a:rPr lang="en-US" altLang="en-US"/>
              <a:pPr>
                <a:defRPr/>
              </a:pPr>
              <a:t>‹#›</a:t>
            </a:fld>
            <a:endParaRPr lang="en-US" altLang="en-US"/>
          </a:p>
        </p:txBody>
      </p:sp>
    </p:spTree>
    <p:extLst>
      <p:ext uri="{BB962C8B-B14F-4D97-AF65-F5344CB8AC3E}">
        <p14:creationId xmlns:p14="http://schemas.microsoft.com/office/powerpoint/2010/main" val="16948429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F9A67E3-41E0-D0CD-99DC-1E87CE3EBC4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C74BA897-026E-6585-E0B4-0CBF83BE07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379E9209-0B0D-62B8-93F2-544C818C1BDE}"/>
              </a:ext>
            </a:extLst>
          </p:cNvPr>
          <p:cNvSpPr>
            <a:spLocks noGrp="1" noChangeArrowheads="1"/>
          </p:cNvSpPr>
          <p:nvPr>
            <p:ph type="sldNum" sz="quarter" idx="12"/>
          </p:nvPr>
        </p:nvSpPr>
        <p:spPr>
          <a:ln/>
        </p:spPr>
        <p:txBody>
          <a:bodyPr/>
          <a:lstStyle>
            <a:lvl1pPr>
              <a:defRPr/>
            </a:lvl1pPr>
          </a:lstStyle>
          <a:p>
            <a:pPr>
              <a:defRPr/>
            </a:pPr>
            <a:fld id="{7C5E7967-DB9D-476F-B788-F7F882A05BE6}" type="slidenum">
              <a:rPr lang="en-US" altLang="en-US"/>
              <a:pPr>
                <a:defRPr/>
              </a:pPr>
              <a:t>‹#›</a:t>
            </a:fld>
            <a:endParaRPr lang="en-US" altLang="en-US"/>
          </a:p>
        </p:txBody>
      </p:sp>
    </p:spTree>
    <p:extLst>
      <p:ext uri="{BB962C8B-B14F-4D97-AF65-F5344CB8AC3E}">
        <p14:creationId xmlns:p14="http://schemas.microsoft.com/office/powerpoint/2010/main" val="9989876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B8AE11D7-F289-2910-B30E-88346E73CC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691ED7C1-7670-F2A6-5FCB-2082F27893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4C34D39F-1F5F-5A58-5D99-DC4E03277E4C}"/>
              </a:ext>
            </a:extLst>
          </p:cNvPr>
          <p:cNvSpPr>
            <a:spLocks noGrp="1" noChangeArrowheads="1"/>
          </p:cNvSpPr>
          <p:nvPr>
            <p:ph type="sldNum" sz="quarter" idx="12"/>
          </p:nvPr>
        </p:nvSpPr>
        <p:spPr>
          <a:ln/>
        </p:spPr>
        <p:txBody>
          <a:bodyPr/>
          <a:lstStyle>
            <a:lvl1pPr>
              <a:defRPr/>
            </a:lvl1pPr>
          </a:lstStyle>
          <a:p>
            <a:pPr>
              <a:defRPr/>
            </a:pPr>
            <a:fld id="{5C3AA55E-E312-4309-94B9-5CEDFD306B2A}" type="slidenum">
              <a:rPr lang="en-US" altLang="en-US"/>
              <a:pPr>
                <a:defRPr/>
              </a:pPr>
              <a:t>‹#›</a:t>
            </a:fld>
            <a:endParaRPr lang="en-US" altLang="en-US"/>
          </a:p>
        </p:txBody>
      </p:sp>
    </p:spTree>
    <p:extLst>
      <p:ext uri="{BB962C8B-B14F-4D97-AF65-F5344CB8AC3E}">
        <p14:creationId xmlns:p14="http://schemas.microsoft.com/office/powerpoint/2010/main" val="17010712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D167881E-A8C5-9A9E-BBAB-2D6C1DC703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A4A8FDF4-04ED-1EC3-253F-522FB0ED43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3290A919-AC4F-384A-2E56-8349FD2FBA43}"/>
              </a:ext>
            </a:extLst>
          </p:cNvPr>
          <p:cNvSpPr>
            <a:spLocks noGrp="1" noChangeArrowheads="1"/>
          </p:cNvSpPr>
          <p:nvPr>
            <p:ph type="sldNum" sz="quarter" idx="12"/>
          </p:nvPr>
        </p:nvSpPr>
        <p:spPr>
          <a:ln/>
        </p:spPr>
        <p:txBody>
          <a:bodyPr/>
          <a:lstStyle>
            <a:lvl1pPr>
              <a:defRPr/>
            </a:lvl1pPr>
          </a:lstStyle>
          <a:p>
            <a:pPr>
              <a:defRPr/>
            </a:pPr>
            <a:fld id="{C5ADE652-3FFE-46C7-89C4-B8CBC36F82F6}" type="slidenum">
              <a:rPr lang="en-US" altLang="en-US"/>
              <a:pPr>
                <a:defRPr/>
              </a:pPr>
              <a:t>‹#›</a:t>
            </a:fld>
            <a:endParaRPr lang="en-US" altLang="en-US"/>
          </a:p>
        </p:txBody>
      </p:sp>
    </p:spTree>
    <p:extLst>
      <p:ext uri="{BB962C8B-B14F-4D97-AF65-F5344CB8AC3E}">
        <p14:creationId xmlns:p14="http://schemas.microsoft.com/office/powerpoint/2010/main" val="29371845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1044BAC-B0EC-7135-90BA-5080F5A098EA}"/>
              </a:ext>
            </a:extLst>
          </p:cNvPr>
          <p:cNvGrpSpPr>
            <a:grpSpLocks/>
          </p:cNvGrpSpPr>
          <p:nvPr/>
        </p:nvGrpSpPr>
        <p:grpSpPr bwMode="auto">
          <a:xfrm>
            <a:off x="0" y="2438400"/>
            <a:ext cx="9144000" cy="4046538"/>
            <a:chOff x="0" y="1536"/>
            <a:chExt cx="5760" cy="2549"/>
          </a:xfrm>
        </p:grpSpPr>
        <p:sp>
          <p:nvSpPr>
            <p:cNvPr id="77827" name="Rectangle 3">
              <a:extLst>
                <a:ext uri="{FF2B5EF4-FFF2-40B4-BE49-F238E27FC236}">
                  <a16:creationId xmlns:a16="http://schemas.microsoft.com/office/drawing/2014/main" id="{FBE7A5F1-E44C-A1B3-35EC-A9F4774F910B}"/>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1033" name="Freeform 4">
              <a:extLst>
                <a:ext uri="{FF2B5EF4-FFF2-40B4-BE49-F238E27FC236}">
                  <a16:creationId xmlns:a16="http://schemas.microsoft.com/office/drawing/2014/main" id="{45C51783-2750-6131-610B-BA4794D7AD87}"/>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D8FEDADA-1DE7-F0C6-879E-F2AA27A14D9D}"/>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0" name="Freeform 6">
              <a:extLst>
                <a:ext uri="{FF2B5EF4-FFF2-40B4-BE49-F238E27FC236}">
                  <a16:creationId xmlns:a16="http://schemas.microsoft.com/office/drawing/2014/main" id="{E7A7E608-09B8-CC0F-1436-727EA4AE67FE}"/>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036" name="Freeform 7">
              <a:extLst>
                <a:ext uri="{FF2B5EF4-FFF2-40B4-BE49-F238E27FC236}">
                  <a16:creationId xmlns:a16="http://schemas.microsoft.com/office/drawing/2014/main" id="{59A7D4AB-A77C-9E8F-6926-E261F07BFB5D}"/>
                </a:ext>
              </a:extLst>
            </p:cNvPr>
            <p:cNvSpPr>
              <a:spLocks/>
            </p:cNvSpPr>
            <p:nvPr userDrawn="1"/>
          </p:nvSpPr>
          <p:spPr bwMode="hidden">
            <a:xfrm>
              <a:off x="3599" y="2477"/>
              <a:ext cx="186" cy="120"/>
            </a:xfrm>
            <a:custGeom>
              <a:avLst/>
              <a:gdLst>
                <a:gd name="T0" fmla="*/ 416 w 185"/>
                <a:gd name="T1" fmla="*/ 0 h 120"/>
                <a:gd name="T2" fmla="*/ 416 w 185"/>
                <a:gd name="T3" fmla="*/ 6 h 120"/>
                <a:gd name="T4" fmla="*/ 416 w 185"/>
                <a:gd name="T5" fmla="*/ 18 h 120"/>
                <a:gd name="T6" fmla="*/ 416 w 185"/>
                <a:gd name="T7" fmla="*/ 36 h 120"/>
                <a:gd name="T8" fmla="*/ 404 w 185"/>
                <a:gd name="T9" fmla="*/ 54 h 120"/>
                <a:gd name="T10" fmla="*/ 368 w 185"/>
                <a:gd name="T11" fmla="*/ 72 h 120"/>
                <a:gd name="T12" fmla="*/ 320 w 185"/>
                <a:gd name="T13" fmla="*/ 96 h 120"/>
                <a:gd name="T14" fmla="*/ 26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416 w 185"/>
                <a:gd name="T29" fmla="*/ 0 h 120"/>
                <a:gd name="T30" fmla="*/ 41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A8D3EB84-9B54-16D4-4277-CF6DB2634AC5}"/>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FEC6DF47-41A3-B038-957D-3FB34F022E0D}"/>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299 w 526"/>
                <a:gd name="T17" fmla="*/ 179 h 275"/>
                <a:gd name="T18" fmla="*/ 371 w 526"/>
                <a:gd name="T19" fmla="*/ 143 h 275"/>
                <a:gd name="T20" fmla="*/ 431 w 526"/>
                <a:gd name="T21" fmla="*/ 120 h 275"/>
                <a:gd name="T22" fmla="*/ 527 w 526"/>
                <a:gd name="T23" fmla="*/ 96 h 275"/>
                <a:gd name="T24" fmla="*/ 746 w 526"/>
                <a:gd name="T25" fmla="*/ 48 h 275"/>
                <a:gd name="T26" fmla="*/ 820 w 526"/>
                <a:gd name="T27" fmla="*/ 30 h 275"/>
                <a:gd name="T28" fmla="*/ 874 w 526"/>
                <a:gd name="T29" fmla="*/ 12 h 275"/>
                <a:gd name="T30" fmla="*/ 910 w 526"/>
                <a:gd name="T31" fmla="*/ 6 h 275"/>
                <a:gd name="T32" fmla="*/ 942 w 526"/>
                <a:gd name="T33" fmla="*/ 0 h 275"/>
                <a:gd name="T34" fmla="*/ 954 w 526"/>
                <a:gd name="T35" fmla="*/ 0 h 275"/>
                <a:gd name="T36" fmla="*/ 942 w 526"/>
                <a:gd name="T37" fmla="*/ 6 h 275"/>
                <a:gd name="T38" fmla="*/ 919 w 526"/>
                <a:gd name="T39" fmla="*/ 12 h 275"/>
                <a:gd name="T40" fmla="*/ 883 w 526"/>
                <a:gd name="T41" fmla="*/ 24 h 275"/>
                <a:gd name="T42" fmla="*/ 847 w 526"/>
                <a:gd name="T43" fmla="*/ 42 h 275"/>
                <a:gd name="T44" fmla="*/ 811 w 526"/>
                <a:gd name="T45" fmla="*/ 54 h 275"/>
                <a:gd name="T46" fmla="*/ 746 w 526"/>
                <a:gd name="T47" fmla="*/ 78 h 275"/>
                <a:gd name="T48" fmla="*/ 609 w 526"/>
                <a:gd name="T49" fmla="*/ 108 h 275"/>
                <a:gd name="T50" fmla="*/ 47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ACFCD5AF-1624-0386-F2F6-461A765CA3D5}"/>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282 w 718"/>
                <a:gd name="T17" fmla="*/ 228 h 306"/>
                <a:gd name="T18" fmla="*/ 288 w 718"/>
                <a:gd name="T19" fmla="*/ 228 h 306"/>
                <a:gd name="T20" fmla="*/ 306 w 718"/>
                <a:gd name="T21" fmla="*/ 222 h 306"/>
                <a:gd name="T22" fmla="*/ 330 w 718"/>
                <a:gd name="T23" fmla="*/ 216 h 306"/>
                <a:gd name="T24" fmla="*/ 361 w 718"/>
                <a:gd name="T25" fmla="*/ 204 h 306"/>
                <a:gd name="T26" fmla="*/ 515 w 718"/>
                <a:gd name="T27" fmla="*/ 180 h 306"/>
                <a:gd name="T28" fmla="*/ 743 w 718"/>
                <a:gd name="T29" fmla="*/ 156 h 306"/>
                <a:gd name="T30" fmla="*/ 891 w 718"/>
                <a:gd name="T31" fmla="*/ 126 h 306"/>
                <a:gd name="T32" fmla="*/ 1056 w 718"/>
                <a:gd name="T33" fmla="*/ 102 h 306"/>
                <a:gd name="T34" fmla="*/ 1125 w 718"/>
                <a:gd name="T35" fmla="*/ 90 h 306"/>
                <a:gd name="T36" fmla="*/ 1198 w 718"/>
                <a:gd name="T37" fmla="*/ 84 h 306"/>
                <a:gd name="T38" fmla="*/ 1228 w 718"/>
                <a:gd name="T39" fmla="*/ 78 h 306"/>
                <a:gd name="T40" fmla="*/ 1238 w 718"/>
                <a:gd name="T41" fmla="*/ 72 h 306"/>
                <a:gd name="T42" fmla="*/ 1248 w 718"/>
                <a:gd name="T43" fmla="*/ 66 h 306"/>
                <a:gd name="T44" fmla="*/ 1278 w 718"/>
                <a:gd name="T45" fmla="*/ 60 h 306"/>
                <a:gd name="T46" fmla="*/ 1354 w 718"/>
                <a:gd name="T47" fmla="*/ 30 h 306"/>
                <a:gd name="T48" fmla="*/ 1390 w 718"/>
                <a:gd name="T49" fmla="*/ 18 h 306"/>
                <a:gd name="T50" fmla="*/ 1402 w 718"/>
                <a:gd name="T51" fmla="*/ 6 h 306"/>
                <a:gd name="T52" fmla="*/ 1390 w 718"/>
                <a:gd name="T53" fmla="*/ 0 h 306"/>
                <a:gd name="T54" fmla="*/ 1342 w 718"/>
                <a:gd name="T55" fmla="*/ 0 h 306"/>
                <a:gd name="T56" fmla="*/ 1238 w 718"/>
                <a:gd name="T57" fmla="*/ 0 h 306"/>
                <a:gd name="T58" fmla="*/ 1140 w 718"/>
                <a:gd name="T59" fmla="*/ 0 h 306"/>
                <a:gd name="T60" fmla="*/ 1056 w 718"/>
                <a:gd name="T61" fmla="*/ 0 h 306"/>
                <a:gd name="T62" fmla="*/ 996 w 718"/>
                <a:gd name="T63" fmla="*/ 18 h 306"/>
                <a:gd name="T64" fmla="*/ 939 w 718"/>
                <a:gd name="T65" fmla="*/ 42 h 306"/>
                <a:gd name="T66" fmla="*/ 903 w 718"/>
                <a:gd name="T67" fmla="*/ 54 h 306"/>
                <a:gd name="T68" fmla="*/ 867 w 718"/>
                <a:gd name="T69" fmla="*/ 60 h 306"/>
                <a:gd name="T70" fmla="*/ 824 w 718"/>
                <a:gd name="T71" fmla="*/ 60 h 306"/>
                <a:gd name="T72" fmla="*/ 770 w 718"/>
                <a:gd name="T73" fmla="*/ 66 h 306"/>
                <a:gd name="T74" fmla="*/ 689 w 718"/>
                <a:gd name="T75" fmla="*/ 84 h 306"/>
                <a:gd name="T76" fmla="*/ 587 w 718"/>
                <a:gd name="T77" fmla="*/ 108 h 306"/>
                <a:gd name="T78" fmla="*/ 539 w 718"/>
                <a:gd name="T79" fmla="*/ 126 h 306"/>
                <a:gd name="T80" fmla="*/ 515 w 718"/>
                <a:gd name="T81" fmla="*/ 132 h 306"/>
                <a:gd name="T82" fmla="*/ 479 w 718"/>
                <a:gd name="T83" fmla="*/ 138 h 306"/>
                <a:gd name="T84" fmla="*/ 407 w 718"/>
                <a:gd name="T85" fmla="*/ 138 h 306"/>
                <a:gd name="T86" fmla="*/ 348 w 718"/>
                <a:gd name="T87" fmla="*/ 138 h 306"/>
                <a:gd name="T88" fmla="*/ 342 w 718"/>
                <a:gd name="T89" fmla="*/ 138 h 306"/>
                <a:gd name="T90" fmla="*/ 33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a:extLst>
                <a:ext uri="{FF2B5EF4-FFF2-40B4-BE49-F238E27FC236}">
                  <a16:creationId xmlns:a16="http://schemas.microsoft.com/office/drawing/2014/main" id="{F6FC4796-5B31-7553-0F4B-E602CB7D1FC6}"/>
                </a:ext>
              </a:extLst>
            </p:cNvPr>
            <p:cNvSpPr>
              <a:spLocks/>
            </p:cNvSpPr>
            <p:nvPr userDrawn="1"/>
          </p:nvSpPr>
          <p:spPr bwMode="hidden">
            <a:xfrm>
              <a:off x="3358" y="1890"/>
              <a:ext cx="2400" cy="881"/>
            </a:xfrm>
            <a:custGeom>
              <a:avLst/>
              <a:gdLst>
                <a:gd name="T0" fmla="*/ 3834 w 2392"/>
                <a:gd name="T1" fmla="*/ 54 h 881"/>
                <a:gd name="T2" fmla="*/ 3756 w 2392"/>
                <a:gd name="T3" fmla="*/ 54 h 881"/>
                <a:gd name="T4" fmla="*/ 3683 w 2392"/>
                <a:gd name="T5" fmla="*/ 66 h 881"/>
                <a:gd name="T6" fmla="*/ 3467 w 2392"/>
                <a:gd name="T7" fmla="*/ 101 h 881"/>
                <a:gd name="T8" fmla="*/ 3364 w 2392"/>
                <a:gd name="T9" fmla="*/ 119 h 881"/>
                <a:gd name="T10" fmla="*/ 3190 w 2392"/>
                <a:gd name="T11" fmla="*/ 167 h 881"/>
                <a:gd name="T12" fmla="*/ 3146 w 2392"/>
                <a:gd name="T13" fmla="*/ 245 h 881"/>
                <a:gd name="T14" fmla="*/ 3157 w 2392"/>
                <a:gd name="T15" fmla="*/ 305 h 881"/>
                <a:gd name="T16" fmla="*/ 3016 w 2392"/>
                <a:gd name="T17" fmla="*/ 317 h 881"/>
                <a:gd name="T18" fmla="*/ 2742 w 2392"/>
                <a:gd name="T19" fmla="*/ 263 h 881"/>
                <a:gd name="T20" fmla="*/ 2580 w 2392"/>
                <a:gd name="T21" fmla="*/ 257 h 881"/>
                <a:gd name="T22" fmla="*/ 2403 w 2392"/>
                <a:gd name="T23" fmla="*/ 311 h 881"/>
                <a:gd name="T24" fmla="*/ 2295 w 2392"/>
                <a:gd name="T25" fmla="*/ 353 h 881"/>
                <a:gd name="T26" fmla="*/ 2247 w 2392"/>
                <a:gd name="T27" fmla="*/ 359 h 881"/>
                <a:gd name="T28" fmla="*/ 2079 w 2392"/>
                <a:gd name="T29" fmla="*/ 371 h 881"/>
                <a:gd name="T30" fmla="*/ 1983 w 2392"/>
                <a:gd name="T31" fmla="*/ 365 h 881"/>
                <a:gd name="T32" fmla="*/ 1817 w 2392"/>
                <a:gd name="T33" fmla="*/ 371 h 881"/>
                <a:gd name="T34" fmla="*/ 1632 w 2392"/>
                <a:gd name="T35" fmla="*/ 383 h 881"/>
                <a:gd name="T36" fmla="*/ 1572 w 2392"/>
                <a:gd name="T37" fmla="*/ 401 h 881"/>
                <a:gd name="T38" fmla="*/ 1402 w 2392"/>
                <a:gd name="T39" fmla="*/ 419 h 881"/>
                <a:gd name="T40" fmla="*/ 1336 w 2392"/>
                <a:gd name="T41" fmla="*/ 419 h 881"/>
                <a:gd name="T42" fmla="*/ 1128 w 2392"/>
                <a:gd name="T43" fmla="*/ 437 h 881"/>
                <a:gd name="T44" fmla="*/ 1009 w 2392"/>
                <a:gd name="T45" fmla="*/ 473 h 881"/>
                <a:gd name="T46" fmla="*/ 866 w 2392"/>
                <a:gd name="T47" fmla="*/ 467 h 881"/>
                <a:gd name="T48" fmla="*/ 737 w 2392"/>
                <a:gd name="T49" fmla="*/ 491 h 881"/>
                <a:gd name="T50" fmla="*/ 701 w 2392"/>
                <a:gd name="T51" fmla="*/ 539 h 881"/>
                <a:gd name="T52" fmla="*/ 569 w 2392"/>
                <a:gd name="T53" fmla="*/ 569 h 881"/>
                <a:gd name="T54" fmla="*/ 384 w 2392"/>
                <a:gd name="T55" fmla="*/ 599 h 881"/>
                <a:gd name="T56" fmla="*/ 138 w 2392"/>
                <a:gd name="T57" fmla="*/ 647 h 881"/>
                <a:gd name="T58" fmla="*/ 108 w 2392"/>
                <a:gd name="T59" fmla="*/ 659 h 881"/>
                <a:gd name="T60" fmla="*/ 0 w 2392"/>
                <a:gd name="T61" fmla="*/ 671 h 881"/>
                <a:gd name="T62" fmla="*/ 84 w 2392"/>
                <a:gd name="T63" fmla="*/ 695 h 881"/>
                <a:gd name="T64" fmla="*/ 425 w 2392"/>
                <a:gd name="T65" fmla="*/ 653 h 881"/>
                <a:gd name="T66" fmla="*/ 821 w 2392"/>
                <a:gd name="T67" fmla="*/ 569 h 881"/>
                <a:gd name="T68" fmla="*/ 964 w 2392"/>
                <a:gd name="T69" fmla="*/ 521 h 881"/>
                <a:gd name="T70" fmla="*/ 1092 w 2392"/>
                <a:gd name="T71" fmla="*/ 515 h 881"/>
                <a:gd name="T72" fmla="*/ 1492 w 2392"/>
                <a:gd name="T73" fmla="*/ 461 h 881"/>
                <a:gd name="T74" fmla="*/ 1962 w 2392"/>
                <a:gd name="T75" fmla="*/ 425 h 881"/>
                <a:gd name="T76" fmla="*/ 2214 w 2392"/>
                <a:gd name="T77" fmla="*/ 461 h 881"/>
                <a:gd name="T78" fmla="*/ 2432 w 2392"/>
                <a:gd name="T79" fmla="*/ 533 h 881"/>
                <a:gd name="T80" fmla="*/ 2462 w 2392"/>
                <a:gd name="T81" fmla="*/ 617 h 881"/>
                <a:gd name="T82" fmla="*/ 2367 w 2392"/>
                <a:gd name="T83" fmla="*/ 653 h 881"/>
                <a:gd name="T84" fmla="*/ 2100 w 2392"/>
                <a:gd name="T85" fmla="*/ 701 h 881"/>
                <a:gd name="T86" fmla="*/ 1906 w 2392"/>
                <a:gd name="T87" fmla="*/ 755 h 881"/>
                <a:gd name="T88" fmla="*/ 1835 w 2392"/>
                <a:gd name="T89" fmla="*/ 809 h 881"/>
                <a:gd name="T90" fmla="*/ 1853 w 2392"/>
                <a:gd name="T91" fmla="*/ 869 h 881"/>
                <a:gd name="T92" fmla="*/ 1898 w 2392"/>
                <a:gd name="T93" fmla="*/ 881 h 881"/>
                <a:gd name="T94" fmla="*/ 2067 w 2392"/>
                <a:gd name="T95" fmla="*/ 869 h 881"/>
                <a:gd name="T96" fmla="*/ 2385 w 2392"/>
                <a:gd name="T97" fmla="*/ 857 h 881"/>
                <a:gd name="T98" fmla="*/ 2471 w 2392"/>
                <a:gd name="T99" fmla="*/ 851 h 881"/>
                <a:gd name="T100" fmla="*/ 2537 w 2392"/>
                <a:gd name="T101" fmla="*/ 833 h 881"/>
                <a:gd name="T102" fmla="*/ 2878 w 2392"/>
                <a:gd name="T103" fmla="*/ 743 h 881"/>
                <a:gd name="T104" fmla="*/ 3096 w 2392"/>
                <a:gd name="T105" fmla="*/ 689 h 881"/>
                <a:gd name="T106" fmla="*/ 3234 w 2392"/>
                <a:gd name="T107" fmla="*/ 581 h 881"/>
                <a:gd name="T108" fmla="*/ 3499 w 2392"/>
                <a:gd name="T109" fmla="*/ 389 h 881"/>
                <a:gd name="T110" fmla="*/ 3791 w 2392"/>
                <a:gd name="T111" fmla="*/ 269 h 881"/>
                <a:gd name="T112" fmla="*/ 3869 w 2392"/>
                <a:gd name="T113" fmla="*/ 239 h 881"/>
                <a:gd name="T114" fmla="*/ 4104 w 2392"/>
                <a:gd name="T115" fmla="*/ 0 h 881"/>
                <a:gd name="T116" fmla="*/ 3953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6" name="Freeform 12">
              <a:extLst>
                <a:ext uri="{FF2B5EF4-FFF2-40B4-BE49-F238E27FC236}">
                  <a16:creationId xmlns:a16="http://schemas.microsoft.com/office/drawing/2014/main" id="{926741C5-3F7C-7C79-E721-8888575FED9F}"/>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042" name="Freeform 13">
              <a:extLst>
                <a:ext uri="{FF2B5EF4-FFF2-40B4-BE49-F238E27FC236}">
                  <a16:creationId xmlns:a16="http://schemas.microsoft.com/office/drawing/2014/main" id="{FA2123FE-243D-FF42-DC1E-6E93C25C9057}"/>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8" name="Freeform 14">
              <a:extLst>
                <a:ext uri="{FF2B5EF4-FFF2-40B4-BE49-F238E27FC236}">
                  <a16:creationId xmlns:a16="http://schemas.microsoft.com/office/drawing/2014/main" id="{4CAD9CBC-5517-7ED8-FBA2-47F500F14174}"/>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77839" name="Freeform 15">
              <a:extLst>
                <a:ext uri="{FF2B5EF4-FFF2-40B4-BE49-F238E27FC236}">
                  <a16:creationId xmlns:a16="http://schemas.microsoft.com/office/drawing/2014/main" id="{3E8EA572-4258-C226-EFC7-C2551BE0C31B}"/>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77840" name="Freeform 16">
              <a:extLst>
                <a:ext uri="{FF2B5EF4-FFF2-40B4-BE49-F238E27FC236}">
                  <a16:creationId xmlns:a16="http://schemas.microsoft.com/office/drawing/2014/main" id="{CA0EE6CC-5FBE-410A-ADAF-35749D2C094E}"/>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046" name="Freeform 17">
              <a:extLst>
                <a:ext uri="{FF2B5EF4-FFF2-40B4-BE49-F238E27FC236}">
                  <a16:creationId xmlns:a16="http://schemas.microsoft.com/office/drawing/2014/main" id="{2D6DAD65-4E81-FE25-557E-655E53599E57}"/>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7842" name="Rectangle 18">
            <a:extLst>
              <a:ext uri="{FF2B5EF4-FFF2-40B4-BE49-F238E27FC236}">
                <a16:creationId xmlns:a16="http://schemas.microsoft.com/office/drawing/2014/main" id="{83D1494A-E01C-8BF1-BEDE-E03C9847C234}"/>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7843" name="Rectangle 19">
            <a:extLst>
              <a:ext uri="{FF2B5EF4-FFF2-40B4-BE49-F238E27FC236}">
                <a16:creationId xmlns:a16="http://schemas.microsoft.com/office/drawing/2014/main" id="{22BACB76-BC25-96AF-E4D3-6234088DD35F}"/>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7844" name="Rectangle 20">
            <a:extLst>
              <a:ext uri="{FF2B5EF4-FFF2-40B4-BE49-F238E27FC236}">
                <a16:creationId xmlns:a16="http://schemas.microsoft.com/office/drawing/2014/main" id="{6ED1AE07-8C58-05E4-C611-E98E1E8D4D5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77845" name="Rectangle 21">
            <a:extLst>
              <a:ext uri="{FF2B5EF4-FFF2-40B4-BE49-F238E27FC236}">
                <a16:creationId xmlns:a16="http://schemas.microsoft.com/office/drawing/2014/main" id="{FA8FD2C6-2334-8AA6-0D30-3903DFEDACA5}"/>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E17E1F-A43A-4175-B4EA-AB03ADAB8728}" type="slidenum">
              <a:rPr lang="en-US" altLang="en-US"/>
              <a:pPr>
                <a:defRPr/>
              </a:pPr>
              <a:t>‹#›</a:t>
            </a:fld>
            <a:endParaRPr lang="en-US" altLang="en-US"/>
          </a:p>
        </p:txBody>
      </p:sp>
      <p:sp>
        <p:nvSpPr>
          <p:cNvPr id="77846" name="Rectangle 22">
            <a:extLst>
              <a:ext uri="{FF2B5EF4-FFF2-40B4-BE49-F238E27FC236}">
                <a16:creationId xmlns:a16="http://schemas.microsoft.com/office/drawing/2014/main" id="{8D2C0668-0CBD-5D3B-1040-C7BAD2C04678}"/>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5730"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7842"/>
                                        </p:tgtEl>
                                        <p:attrNameLst>
                                          <p:attrName>style.visibility</p:attrName>
                                        </p:attrNameLst>
                                      </p:cBhvr>
                                      <p:to>
                                        <p:strVal val="visible"/>
                                      </p:to>
                                    </p:set>
                                    <p:anim calcmode="lin" valueType="num">
                                      <p:cBhvr>
                                        <p:cTn id="7" dur="2000" fill="hold"/>
                                        <p:tgtEl>
                                          <p:spTgt spid="77842"/>
                                        </p:tgtEl>
                                        <p:attrNameLst>
                                          <p:attrName>ppt_w</p:attrName>
                                        </p:attrNameLst>
                                      </p:cBhvr>
                                      <p:tavLst>
                                        <p:tav tm="0">
                                          <p:val>
                                            <p:strVal val="#ppt_w"/>
                                          </p:val>
                                        </p:tav>
                                        <p:tav tm="100000">
                                          <p:val>
                                            <p:strVal val="#ppt_w"/>
                                          </p:val>
                                        </p:tav>
                                      </p:tavLst>
                                    </p:anim>
                                    <p:anim calcmode="lin" valueType="num">
                                      <p:cBhvr>
                                        <p:cTn id="8" dur="2000" fill="hold"/>
                                        <p:tgtEl>
                                          <p:spTgt spid="7784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7842"/>
                                        </p:tgtEl>
                                        <p:attrNameLst>
                                          <p:attrName>ppt_x</p:attrName>
                                        </p:attrNameLst>
                                      </p:cBhvr>
                                      <p:tavLst>
                                        <p:tav tm="0">
                                          <p:val>
                                            <p:strVal val="#ppt_x-.4"/>
                                          </p:val>
                                        </p:tav>
                                        <p:tav tm="100000">
                                          <p:val>
                                            <p:strVal val="#ppt_x"/>
                                          </p:val>
                                        </p:tav>
                                      </p:tavLst>
                                    </p:anim>
                                    <p:anim calcmode="lin" valueType="num">
                                      <p:cBhvr>
                                        <p:cTn id="10" dur="2000" fill="hold"/>
                                        <p:tgtEl>
                                          <p:spTgt spid="7784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77846">
                                            <p:txEl>
                                              <p:pRg st="0" end="0"/>
                                            </p:txEl>
                                          </p:spTgt>
                                        </p:tgtEl>
                                        <p:attrNameLst>
                                          <p:attrName>style.visibility</p:attrName>
                                        </p:attrNameLst>
                                      </p:cBhvr>
                                      <p:to>
                                        <p:strVal val="visible"/>
                                      </p:to>
                                    </p:set>
                                    <p:animEffect transition="in" filter="fade">
                                      <p:cBhvr>
                                        <p:cTn id="15" dur="500">
                                          <p:stCondLst>
                                            <p:cond delay="0"/>
                                          </p:stCondLst>
                                        </p:cTn>
                                        <p:tgtEl>
                                          <p:spTgt spid="77846">
                                            <p:txEl>
                                              <p:pRg st="0" end="0"/>
                                            </p:txEl>
                                          </p:spTgt>
                                        </p:tgtEl>
                                      </p:cBhvr>
                                    </p:animEffect>
                                    <p:anim calcmode="lin" valueType="num">
                                      <p:cBhvr>
                                        <p:cTn id="16" dur="500" fill="hold">
                                          <p:stCondLst>
                                            <p:cond delay="0"/>
                                          </p:stCondLst>
                                        </p:cTn>
                                        <p:tgtEl>
                                          <p:spTgt spid="77846">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77846">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nodeType="withEffect">
                                  <p:stCondLst>
                                    <p:cond delay="0"/>
                                  </p:stCondLst>
                                  <p:iterate type="lt">
                                    <p:tmPct val="10000"/>
                                  </p:iterate>
                                  <p:childTnLst>
                                    <p:set>
                                      <p:cBhvr>
                                        <p:cTn id="19" dur="1" fill="hold">
                                          <p:stCondLst>
                                            <p:cond delay="0"/>
                                          </p:stCondLst>
                                        </p:cTn>
                                        <p:tgtEl>
                                          <p:spTgt spid="77846">
                                            <p:txEl>
                                              <p:pRg st="1" end="1"/>
                                            </p:txEl>
                                          </p:spTgt>
                                        </p:tgtEl>
                                        <p:attrNameLst>
                                          <p:attrName>style.visibility</p:attrName>
                                        </p:attrNameLst>
                                      </p:cBhvr>
                                      <p:to>
                                        <p:strVal val="visible"/>
                                      </p:to>
                                    </p:set>
                                    <p:animEffect transition="in" filter="fade">
                                      <p:cBhvr>
                                        <p:cTn id="20" dur="500">
                                          <p:stCondLst>
                                            <p:cond delay="0"/>
                                          </p:stCondLst>
                                        </p:cTn>
                                        <p:tgtEl>
                                          <p:spTgt spid="77846">
                                            <p:txEl>
                                              <p:pRg st="1" end="1"/>
                                            </p:txEl>
                                          </p:spTgt>
                                        </p:tgtEl>
                                      </p:cBhvr>
                                    </p:animEffect>
                                    <p:anim calcmode="lin" valueType="num">
                                      <p:cBhvr>
                                        <p:cTn id="21" dur="500" fill="hold">
                                          <p:stCondLst>
                                            <p:cond delay="0"/>
                                          </p:stCondLst>
                                        </p:cTn>
                                        <p:tgtEl>
                                          <p:spTgt spid="77846">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77846">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nodeType="withEffect">
                                  <p:stCondLst>
                                    <p:cond delay="0"/>
                                  </p:stCondLst>
                                  <p:iterate type="lt">
                                    <p:tmPct val="10000"/>
                                  </p:iterate>
                                  <p:childTnLst>
                                    <p:set>
                                      <p:cBhvr>
                                        <p:cTn id="24" dur="1" fill="hold">
                                          <p:stCondLst>
                                            <p:cond delay="0"/>
                                          </p:stCondLst>
                                        </p:cTn>
                                        <p:tgtEl>
                                          <p:spTgt spid="77846">
                                            <p:txEl>
                                              <p:pRg st="2" end="2"/>
                                            </p:txEl>
                                          </p:spTgt>
                                        </p:tgtEl>
                                        <p:attrNameLst>
                                          <p:attrName>style.visibility</p:attrName>
                                        </p:attrNameLst>
                                      </p:cBhvr>
                                      <p:to>
                                        <p:strVal val="visible"/>
                                      </p:to>
                                    </p:set>
                                    <p:animEffect transition="in" filter="fade">
                                      <p:cBhvr>
                                        <p:cTn id="25" dur="500">
                                          <p:stCondLst>
                                            <p:cond delay="0"/>
                                          </p:stCondLst>
                                        </p:cTn>
                                        <p:tgtEl>
                                          <p:spTgt spid="77846">
                                            <p:txEl>
                                              <p:pRg st="2" end="2"/>
                                            </p:txEl>
                                          </p:spTgt>
                                        </p:tgtEl>
                                      </p:cBhvr>
                                    </p:animEffect>
                                    <p:anim calcmode="lin" valueType="num">
                                      <p:cBhvr>
                                        <p:cTn id="26" dur="500" fill="hold">
                                          <p:stCondLst>
                                            <p:cond delay="0"/>
                                          </p:stCondLst>
                                        </p:cTn>
                                        <p:tgtEl>
                                          <p:spTgt spid="77846">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77846">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nodeType="withEffect">
                                  <p:stCondLst>
                                    <p:cond delay="0"/>
                                  </p:stCondLst>
                                  <p:iterate type="lt">
                                    <p:tmPct val="10000"/>
                                  </p:iterate>
                                  <p:childTnLst>
                                    <p:set>
                                      <p:cBhvr>
                                        <p:cTn id="29" dur="1" fill="hold">
                                          <p:stCondLst>
                                            <p:cond delay="0"/>
                                          </p:stCondLst>
                                        </p:cTn>
                                        <p:tgtEl>
                                          <p:spTgt spid="77846">
                                            <p:txEl>
                                              <p:pRg st="3" end="3"/>
                                            </p:txEl>
                                          </p:spTgt>
                                        </p:tgtEl>
                                        <p:attrNameLst>
                                          <p:attrName>style.visibility</p:attrName>
                                        </p:attrNameLst>
                                      </p:cBhvr>
                                      <p:to>
                                        <p:strVal val="visible"/>
                                      </p:to>
                                    </p:set>
                                    <p:animEffect transition="in" filter="fade">
                                      <p:cBhvr>
                                        <p:cTn id="30" dur="500">
                                          <p:stCondLst>
                                            <p:cond delay="0"/>
                                          </p:stCondLst>
                                        </p:cTn>
                                        <p:tgtEl>
                                          <p:spTgt spid="77846">
                                            <p:txEl>
                                              <p:pRg st="3" end="3"/>
                                            </p:txEl>
                                          </p:spTgt>
                                        </p:tgtEl>
                                      </p:cBhvr>
                                    </p:animEffect>
                                    <p:anim calcmode="lin" valueType="num">
                                      <p:cBhvr>
                                        <p:cTn id="31" dur="500" fill="hold">
                                          <p:stCondLst>
                                            <p:cond delay="0"/>
                                          </p:stCondLst>
                                        </p:cTn>
                                        <p:tgtEl>
                                          <p:spTgt spid="77846">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77846">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nodeType="withEffect">
                                  <p:stCondLst>
                                    <p:cond delay="0"/>
                                  </p:stCondLst>
                                  <p:iterate type="lt">
                                    <p:tmPct val="10000"/>
                                  </p:iterate>
                                  <p:childTnLst>
                                    <p:set>
                                      <p:cBhvr>
                                        <p:cTn id="34" dur="1" fill="hold">
                                          <p:stCondLst>
                                            <p:cond delay="0"/>
                                          </p:stCondLst>
                                        </p:cTn>
                                        <p:tgtEl>
                                          <p:spTgt spid="77846">
                                            <p:txEl>
                                              <p:pRg st="4" end="4"/>
                                            </p:txEl>
                                          </p:spTgt>
                                        </p:tgtEl>
                                        <p:attrNameLst>
                                          <p:attrName>style.visibility</p:attrName>
                                        </p:attrNameLst>
                                      </p:cBhvr>
                                      <p:to>
                                        <p:strVal val="visible"/>
                                      </p:to>
                                    </p:set>
                                    <p:animEffect transition="in" filter="fade">
                                      <p:cBhvr>
                                        <p:cTn id="35" dur="500">
                                          <p:stCondLst>
                                            <p:cond delay="0"/>
                                          </p:stCondLst>
                                        </p:cTn>
                                        <p:tgtEl>
                                          <p:spTgt spid="77846">
                                            <p:txEl>
                                              <p:pRg st="4" end="4"/>
                                            </p:txEl>
                                          </p:spTgt>
                                        </p:tgtEl>
                                      </p:cBhvr>
                                    </p:animEffect>
                                    <p:anim calcmode="lin" valueType="num">
                                      <p:cBhvr>
                                        <p:cTn id="36" dur="500" fill="hold">
                                          <p:stCondLst>
                                            <p:cond delay="0"/>
                                          </p:stCondLst>
                                        </p:cTn>
                                        <p:tgtEl>
                                          <p:spTgt spid="77846">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7784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2" grpId="0"/>
      <p:bldP spid="77846"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77846"/>
                        </p:tgtEl>
                        <p:attrNameLst>
                          <p:attrName>style.visibility</p:attrName>
                        </p:attrNameLst>
                      </p:cBhvr>
                      <p:to>
                        <p:strVal val="visible"/>
                      </p:to>
                    </p:set>
                    <p:animEffect transition="in" filter="fade">
                      <p:cBhvr>
                        <p:cTn dur="500">
                          <p:stCondLst>
                            <p:cond delay="0"/>
                          </p:stCondLst>
                        </p:cTn>
                        <p:tgtEl>
                          <p:spTgt spid="77846"/>
                        </p:tgtEl>
                      </p:cBhvr>
                    </p:animEffect>
                    <p:anim calcmode="lin" valueType="num">
                      <p:cBhvr>
                        <p:cTn dur="500" fill="hold">
                          <p:stCondLst>
                            <p:cond delay="0"/>
                          </p:stCondLst>
                        </p:cTn>
                        <p:tgtEl>
                          <p:spTgt spid="77846"/>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77846"/>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77846"/>
                        </p:tgtEl>
                        <p:attrNameLst>
                          <p:attrName>style.visibility</p:attrName>
                        </p:attrNameLst>
                      </p:cBhvr>
                      <p:to>
                        <p:strVal val="visible"/>
                      </p:to>
                    </p:set>
                    <p:animEffect transition="in" filter="fade">
                      <p:cBhvr>
                        <p:cTn dur="500">
                          <p:stCondLst>
                            <p:cond delay="0"/>
                          </p:stCondLst>
                        </p:cTn>
                        <p:tgtEl>
                          <p:spTgt spid="77846"/>
                        </p:tgtEl>
                      </p:cBhvr>
                    </p:animEffect>
                    <p:anim calcmode="lin" valueType="num">
                      <p:cBhvr>
                        <p:cTn dur="500" fill="hold">
                          <p:stCondLst>
                            <p:cond delay="0"/>
                          </p:stCondLst>
                        </p:cTn>
                        <p:tgtEl>
                          <p:spTgt spid="77846"/>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77846"/>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77846"/>
                        </p:tgtEl>
                        <p:attrNameLst>
                          <p:attrName>style.visibility</p:attrName>
                        </p:attrNameLst>
                      </p:cBhvr>
                      <p:to>
                        <p:strVal val="visible"/>
                      </p:to>
                    </p:set>
                    <p:animEffect transition="in" filter="fade">
                      <p:cBhvr>
                        <p:cTn dur="500">
                          <p:stCondLst>
                            <p:cond delay="0"/>
                          </p:stCondLst>
                        </p:cTn>
                        <p:tgtEl>
                          <p:spTgt spid="77846"/>
                        </p:tgtEl>
                      </p:cBhvr>
                    </p:animEffect>
                    <p:anim calcmode="lin" valueType="num">
                      <p:cBhvr>
                        <p:cTn dur="500" fill="hold">
                          <p:stCondLst>
                            <p:cond delay="0"/>
                          </p:stCondLst>
                        </p:cTn>
                        <p:tgtEl>
                          <p:spTgt spid="77846"/>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77846"/>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77846"/>
                        </p:tgtEl>
                        <p:attrNameLst>
                          <p:attrName>style.visibility</p:attrName>
                        </p:attrNameLst>
                      </p:cBhvr>
                      <p:to>
                        <p:strVal val="visible"/>
                      </p:to>
                    </p:set>
                    <p:animEffect transition="in" filter="fade">
                      <p:cBhvr>
                        <p:cTn dur="500">
                          <p:stCondLst>
                            <p:cond delay="0"/>
                          </p:stCondLst>
                        </p:cTn>
                        <p:tgtEl>
                          <p:spTgt spid="77846"/>
                        </p:tgtEl>
                      </p:cBhvr>
                    </p:animEffect>
                    <p:anim calcmode="lin" valueType="num">
                      <p:cBhvr>
                        <p:cTn dur="500" fill="hold">
                          <p:stCondLst>
                            <p:cond delay="0"/>
                          </p:stCondLst>
                        </p:cTn>
                        <p:tgtEl>
                          <p:spTgt spid="77846"/>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77846"/>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77846"/>
                        </p:tgtEl>
                        <p:attrNameLst>
                          <p:attrName>style.visibility</p:attrName>
                        </p:attrNameLst>
                      </p:cBhvr>
                      <p:to>
                        <p:strVal val="visible"/>
                      </p:to>
                    </p:set>
                    <p:animEffect transition="in" filter="fade">
                      <p:cBhvr>
                        <p:cTn dur="500">
                          <p:stCondLst>
                            <p:cond delay="0"/>
                          </p:stCondLst>
                        </p:cTn>
                        <p:tgtEl>
                          <p:spTgt spid="77846"/>
                        </p:tgtEl>
                      </p:cBhvr>
                    </p:animEffect>
                    <p:anim calcmode="lin" valueType="num">
                      <p:cBhvr>
                        <p:cTn dur="500" fill="hold">
                          <p:stCondLst>
                            <p:cond delay="0"/>
                          </p:stCondLst>
                        </p:cTn>
                        <p:tgtEl>
                          <p:spTgt spid="77846"/>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77846"/>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1.xml"/><Relationship Id="rId7"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mailto:Elizabeth.ho@hccs.edu" TargetMode="External"/><Relationship Id="rId5" Type="http://schemas.openxmlformats.org/officeDocument/2006/relationships/hyperlink" Target="https://www.hccs.edu/programs--courses/explore-all-programs/diagnostic-medical-sonography/" TargetMode="External"/><Relationship Id="rId4" Type="http://schemas.openxmlformats.org/officeDocument/2006/relationships/hyperlink" Target="http://www.hccs.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s://www.hccs.edu/applying-and-payin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tes.collegesource.com/publicview/TES_publicview01.aspx?rid=7dc792ae-36e5-4eac-a1f4-d52b0b1e7efa&amp;aid=17697a2f-ccc2-4bcc-a710-9d702bba0f2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hccs.edu/support-services/international-students/foreign-credentials/" TargetMode="External"/><Relationship Id="rId4" Type="http://schemas.openxmlformats.org/officeDocument/2006/relationships/hyperlink" Target="mailto:David.pereida@hccs.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David.pereida@hccs.edu"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oleman.testing@hccs.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evolve.elsevier.com/c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volve.elsevier.com/cs/product/9780323582261?role=studen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hccs.edu/programs/areas-of-study/health-sciences/diagnostic-medical-sonography/"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hyperlink" Target="mailto:David.pereida@hccs.edu"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mailto:coleman.advising@hccs.edu" TargetMode="External"/><Relationship Id="rId4" Type="http://schemas.openxmlformats.org/officeDocument/2006/relationships/hyperlink" Target="https://us02web.zoom.us/j/86185970156"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forms.hccs.edu/PerfectForms/PresentationServer/App.aspx/Play/7XAgAgIG?f=7XAgAgI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hyperlink" Target="https://www.hccs.edu/paying-for-college/financial-aid--scholarship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www.hccs.edu/applying-and-paying/financial-aid/" TargetMode="External"/><Relationship Id="rId4" Type="http://schemas.openxmlformats.org/officeDocument/2006/relationships/hyperlink" Target="https://www.hccs.edu/paying-for-college/financial-aid--scholarships/scholarship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framevr.io/hccsonography"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drive.google.com/drive/folders/1SQKUJd0Ta_NEpCGoha1mJbp7xc_jPim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drive.google.com/drive/folders/1HZvh6GkUbYjv-sF_3MPT4I9EGBAEquIf"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caahep.org/" TargetMode="External"/><Relationship Id="rId3" Type="http://schemas.openxmlformats.org/officeDocument/2006/relationships/notesSlide" Target="../notesSlides/notesSlide67.xml"/><Relationship Id="rId7" Type="http://schemas.openxmlformats.org/officeDocument/2006/relationships/hyperlink" Target="http://www.jrcdms.org/"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www.arrt.org/" TargetMode="External"/><Relationship Id="rId5" Type="http://schemas.openxmlformats.org/officeDocument/2006/relationships/hyperlink" Target="http://www.ardms.org/" TargetMode="External"/><Relationship Id="rId4" Type="http://schemas.openxmlformats.org/officeDocument/2006/relationships/hyperlink" Target="http://www.sdms.org/"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forms.office.com/r/fbtKqtqXbe"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hccs.edu/support-services/ability-services/ada-counsel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2">
            <a:extLst>
              <a:ext uri="{FF2B5EF4-FFF2-40B4-BE49-F238E27FC236}">
                <a16:creationId xmlns:a16="http://schemas.microsoft.com/office/drawing/2014/main" id="{65C1F653-3BE3-E306-DA01-EADB668107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BB5E373B-5050-446A-BC98-A6154070EF9B}" type="slidenum">
              <a:rPr lang="en-US" altLang="en-US" sz="1200" smtClean="0"/>
              <a:pPr>
                <a:spcBef>
                  <a:spcPct val="0"/>
                </a:spcBef>
                <a:buClrTx/>
                <a:buFontTx/>
                <a:buNone/>
              </a:pPr>
              <a:t>1</a:t>
            </a:fld>
            <a:endParaRPr lang="en-US" altLang="en-US" sz="1200"/>
          </a:p>
        </p:txBody>
      </p:sp>
      <p:sp>
        <p:nvSpPr>
          <p:cNvPr id="28674" name="Rectangle 2">
            <a:extLst>
              <a:ext uri="{FF2B5EF4-FFF2-40B4-BE49-F238E27FC236}">
                <a16:creationId xmlns:a16="http://schemas.microsoft.com/office/drawing/2014/main" id="{D81E6579-4ECA-8B5F-FE03-842F6DA648B6}"/>
              </a:ext>
            </a:extLst>
          </p:cNvPr>
          <p:cNvSpPr>
            <a:spLocks noGrp="1" noChangeArrowheads="1"/>
          </p:cNvSpPr>
          <p:nvPr>
            <p:ph type="ctrTitle"/>
          </p:nvPr>
        </p:nvSpPr>
        <p:spPr>
          <a:xfrm>
            <a:off x="685800" y="304800"/>
            <a:ext cx="7772400" cy="1355725"/>
          </a:xfrm>
        </p:spPr>
        <p:txBody>
          <a:bodyPr/>
          <a:lstStyle/>
          <a:p>
            <a:pPr eaLnBrk="1" hangingPunct="1">
              <a:defRPr/>
            </a:pPr>
            <a:r>
              <a:rPr lang="en-US" sz="3200" dirty="0"/>
              <a:t>  Houston Community College System</a:t>
            </a:r>
            <a:br>
              <a:rPr lang="en-US" sz="3200" dirty="0"/>
            </a:br>
            <a:r>
              <a:rPr lang="en-US" sz="3200" dirty="0"/>
              <a:t>     Coleman College for Health Sciences</a:t>
            </a:r>
            <a:endParaRPr lang="en-US" sz="3200" i="1" dirty="0"/>
          </a:p>
        </p:txBody>
      </p:sp>
      <p:sp>
        <p:nvSpPr>
          <p:cNvPr id="28678" name="Rectangle 6">
            <a:extLst>
              <a:ext uri="{FF2B5EF4-FFF2-40B4-BE49-F238E27FC236}">
                <a16:creationId xmlns:a16="http://schemas.microsoft.com/office/drawing/2014/main" id="{B4ADAB9F-87D7-BDF3-2D65-44D305C36F66}"/>
              </a:ext>
            </a:extLst>
          </p:cNvPr>
          <p:cNvSpPr>
            <a:spLocks noGrp="1" noChangeArrowheads="1"/>
          </p:cNvSpPr>
          <p:nvPr>
            <p:ph type="subTitle" idx="1"/>
          </p:nvPr>
        </p:nvSpPr>
        <p:spPr>
          <a:xfrm>
            <a:off x="381000" y="1905000"/>
            <a:ext cx="8534400" cy="4114800"/>
          </a:xfrm>
        </p:spPr>
        <p:txBody>
          <a:bodyPr/>
          <a:lstStyle/>
          <a:p>
            <a:pPr eaLnBrk="1" hangingPunct="1">
              <a:lnSpc>
                <a:spcPct val="90000"/>
              </a:lnSpc>
              <a:defRPr/>
            </a:pPr>
            <a:r>
              <a:rPr lang="en-US" b="1" i="1" dirty="0">
                <a:effectLst/>
              </a:rPr>
              <a:t>Diagnostic Medical Sonography Program</a:t>
            </a:r>
          </a:p>
          <a:p>
            <a:pPr eaLnBrk="1" hangingPunct="1">
              <a:lnSpc>
                <a:spcPct val="90000"/>
              </a:lnSpc>
              <a:defRPr/>
            </a:pPr>
            <a:r>
              <a:rPr lang="en-US" b="1" i="1" dirty="0">
                <a:effectLst/>
              </a:rPr>
              <a:t>1919 Pressler St. Room 711</a:t>
            </a:r>
          </a:p>
          <a:p>
            <a:pPr eaLnBrk="1" hangingPunct="1">
              <a:lnSpc>
                <a:spcPct val="90000"/>
              </a:lnSpc>
              <a:defRPr/>
            </a:pPr>
            <a:r>
              <a:rPr lang="en-US" b="1" i="1" dirty="0">
                <a:effectLst/>
              </a:rPr>
              <a:t>Houston, TX 77030</a:t>
            </a:r>
            <a:endParaRPr lang="en-US" sz="2000" i="1" dirty="0">
              <a:effectLst/>
              <a:latin typeface="Cambria" pitchFamily="18" charset="0"/>
            </a:endParaRPr>
          </a:p>
          <a:p>
            <a:pPr eaLnBrk="1" hangingPunct="1">
              <a:lnSpc>
                <a:spcPct val="90000"/>
              </a:lnSpc>
              <a:defRPr/>
            </a:pPr>
            <a:r>
              <a:rPr lang="en-US" sz="2000" i="1" dirty="0">
                <a:effectLst/>
                <a:latin typeface="Cambria" pitchFamily="18" charset="0"/>
              </a:rPr>
              <a:t>HCCS homepage: </a:t>
            </a:r>
            <a:r>
              <a:rPr lang="en-US" sz="2000" i="1" dirty="0">
                <a:effectLst/>
                <a:latin typeface="Cambria" pitchFamily="18" charset="0"/>
                <a:hlinkClick r:id="rId4"/>
              </a:rPr>
              <a:t>http://www.hccs.edu</a:t>
            </a:r>
            <a:endParaRPr lang="en-US" sz="2000" i="1" dirty="0">
              <a:effectLst/>
              <a:latin typeface="Cambria" pitchFamily="18" charset="0"/>
            </a:endParaRPr>
          </a:p>
          <a:p>
            <a:pPr eaLnBrk="1" hangingPunct="1">
              <a:lnSpc>
                <a:spcPct val="90000"/>
              </a:lnSpc>
              <a:defRPr/>
            </a:pPr>
            <a:r>
              <a:rPr lang="en-US" sz="2000" i="1" dirty="0">
                <a:effectLst/>
                <a:latin typeface="Cambria" pitchFamily="18" charset="0"/>
              </a:rPr>
              <a:t>Program Website: </a:t>
            </a:r>
            <a:r>
              <a:rPr lang="en-US" sz="1200" dirty="0">
                <a:hlinkClick r:id="rId5"/>
              </a:rPr>
              <a:t>Diagnostic Medical Sonography | Houston City College</a:t>
            </a:r>
            <a:endParaRPr lang="en-US" sz="2000" i="1" dirty="0"/>
          </a:p>
        </p:txBody>
      </p:sp>
      <p:sp>
        <p:nvSpPr>
          <p:cNvPr id="5125" name="TextBox 5">
            <a:extLst>
              <a:ext uri="{FF2B5EF4-FFF2-40B4-BE49-F238E27FC236}">
                <a16:creationId xmlns:a16="http://schemas.microsoft.com/office/drawing/2014/main" id="{4AC02F01-E9C5-3A86-A329-74C618DB5DC9}"/>
              </a:ext>
            </a:extLst>
          </p:cNvPr>
          <p:cNvSpPr txBox="1">
            <a:spLocks noChangeArrowheads="1"/>
          </p:cNvSpPr>
          <p:nvPr/>
        </p:nvSpPr>
        <p:spPr bwMode="auto">
          <a:xfrm>
            <a:off x="1362075" y="5518150"/>
            <a:ext cx="2854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r>
              <a:rPr lang="en-US" altLang="en-US" sz="1800"/>
              <a:t>Elizabeth Ho, DHSc, RDMS</a:t>
            </a:r>
          </a:p>
          <a:p>
            <a:pPr>
              <a:spcBef>
                <a:spcPct val="0"/>
              </a:spcBef>
              <a:buClrTx/>
              <a:buFontTx/>
              <a:buNone/>
            </a:pPr>
            <a:r>
              <a:rPr lang="en-US" altLang="en-US" sz="1800"/>
              <a:t>Program Director</a:t>
            </a:r>
          </a:p>
          <a:p>
            <a:pPr>
              <a:spcBef>
                <a:spcPct val="0"/>
              </a:spcBef>
              <a:buClrTx/>
              <a:buFontTx/>
              <a:buNone/>
            </a:pPr>
            <a:r>
              <a:rPr lang="en-US" altLang="en-US" sz="1800">
                <a:hlinkClick r:id="rId6"/>
              </a:rPr>
              <a:t>Elizabeth.ho@hccs.edu</a:t>
            </a:r>
            <a:endParaRPr lang="en-US" altLang="en-US" sz="1800"/>
          </a:p>
          <a:p>
            <a:pPr>
              <a:spcBef>
                <a:spcPct val="0"/>
              </a:spcBef>
              <a:buClrTx/>
              <a:buFontTx/>
              <a:buNone/>
            </a:pPr>
            <a:r>
              <a:rPr lang="en-US" altLang="en-US" sz="1800"/>
              <a:t>713-718-7345</a:t>
            </a:r>
          </a:p>
        </p:txBody>
      </p:sp>
      <p:pic>
        <p:nvPicPr>
          <p:cNvPr id="5126" name="Picture 13" descr="Nova ID Image.jpg">
            <a:extLst>
              <a:ext uri="{FF2B5EF4-FFF2-40B4-BE49-F238E27FC236}">
                <a16:creationId xmlns:a16="http://schemas.microsoft.com/office/drawing/2014/main" id="{442E90FE-5221-6F0E-7964-AA88873915E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5340350"/>
            <a:ext cx="10398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
            <a:extLst>
              <a:ext uri="{FF2B5EF4-FFF2-40B4-BE49-F238E27FC236}">
                <a16:creationId xmlns:a16="http://schemas.microsoft.com/office/drawing/2014/main" id="{309DAA38-C110-8024-0222-103B9944376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48238" y="5202238"/>
            <a:ext cx="1152525"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4">
            <a:extLst>
              <a:ext uri="{FF2B5EF4-FFF2-40B4-BE49-F238E27FC236}">
                <a16:creationId xmlns:a16="http://schemas.microsoft.com/office/drawing/2014/main" id="{DBA0060F-734D-528A-9134-8A85BE3F62B2}"/>
              </a:ext>
            </a:extLst>
          </p:cNvPr>
          <p:cNvSpPr txBox="1">
            <a:spLocks noChangeArrowheads="1"/>
          </p:cNvSpPr>
          <p:nvPr/>
        </p:nvSpPr>
        <p:spPr bwMode="auto">
          <a:xfrm>
            <a:off x="6042025" y="5421313"/>
            <a:ext cx="2393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r>
              <a:rPr lang="en-US" altLang="en-US" sz="1800"/>
              <a:t>Lucy Quinn, BA, RDMS</a:t>
            </a:r>
          </a:p>
          <a:p>
            <a:pPr>
              <a:spcBef>
                <a:spcPct val="0"/>
              </a:spcBef>
              <a:buClrTx/>
              <a:buFontTx/>
              <a:buNone/>
            </a:pPr>
            <a:r>
              <a:rPr lang="en-US" altLang="en-US" sz="1800"/>
              <a:t>Clinical Coordinator</a:t>
            </a:r>
          </a:p>
          <a:p>
            <a:pPr>
              <a:spcBef>
                <a:spcPct val="0"/>
              </a:spcBef>
              <a:buClrTx/>
              <a:buFontTx/>
              <a:buNone/>
            </a:pPr>
            <a:r>
              <a:rPr lang="en-US" altLang="en-US" sz="1800"/>
              <a:t>Lucy.Quinn@hccs.edu</a:t>
            </a:r>
          </a:p>
          <a:p>
            <a:pPr>
              <a:spcBef>
                <a:spcPct val="0"/>
              </a:spcBef>
              <a:buClrTx/>
              <a:buFontTx/>
              <a:buNone/>
            </a:pPr>
            <a:r>
              <a:rPr lang="en-US" altLang="en-US" sz="1800"/>
              <a:t>713-718-7343</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C03A5AC6-E6D6-7C53-5DF7-BDFE0A9966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C7C62747-911A-47CC-AD73-EA1FD8A39017}" type="slidenum">
              <a:rPr lang="en-US" altLang="en-US" sz="1200" smtClean="0"/>
              <a:pPr>
                <a:spcBef>
                  <a:spcPct val="0"/>
                </a:spcBef>
                <a:buClrTx/>
                <a:buFontTx/>
                <a:buNone/>
              </a:pPr>
              <a:t>10</a:t>
            </a:fld>
            <a:endParaRPr lang="en-US" altLang="en-US" sz="1200"/>
          </a:p>
        </p:txBody>
      </p:sp>
      <p:sp>
        <p:nvSpPr>
          <p:cNvPr id="34818" name="Rectangle 2">
            <a:extLst>
              <a:ext uri="{FF2B5EF4-FFF2-40B4-BE49-F238E27FC236}">
                <a16:creationId xmlns:a16="http://schemas.microsoft.com/office/drawing/2014/main" id="{5AFE7B8A-02D6-94D8-396C-6A7298397558}"/>
              </a:ext>
            </a:extLst>
          </p:cNvPr>
          <p:cNvSpPr>
            <a:spLocks noGrp="1" noChangeArrowheads="1"/>
          </p:cNvSpPr>
          <p:nvPr>
            <p:ph type="title"/>
          </p:nvPr>
        </p:nvSpPr>
        <p:spPr/>
        <p:txBody>
          <a:bodyPr/>
          <a:lstStyle/>
          <a:p>
            <a:pPr eaLnBrk="1" hangingPunct="1">
              <a:defRPr/>
            </a:pPr>
            <a:r>
              <a:rPr lang="en-US" sz="3200" i="1" dirty="0"/>
              <a:t>Sonographer Qualities</a:t>
            </a:r>
          </a:p>
        </p:txBody>
      </p:sp>
      <p:sp>
        <p:nvSpPr>
          <p:cNvPr id="23556" name="Rectangle 3">
            <a:extLst>
              <a:ext uri="{FF2B5EF4-FFF2-40B4-BE49-F238E27FC236}">
                <a16:creationId xmlns:a16="http://schemas.microsoft.com/office/drawing/2014/main" id="{93CC9186-6199-5360-2863-48F7BE01F1F9}"/>
              </a:ext>
            </a:extLst>
          </p:cNvPr>
          <p:cNvSpPr>
            <a:spLocks noGrp="1" noChangeArrowheads="1"/>
          </p:cNvSpPr>
          <p:nvPr>
            <p:ph type="body" idx="1"/>
          </p:nvPr>
        </p:nvSpPr>
        <p:spPr>
          <a:xfrm>
            <a:off x="762000" y="1219200"/>
            <a:ext cx="8001000" cy="5257800"/>
          </a:xfrm>
        </p:spPr>
        <p:txBody>
          <a:bodyPr/>
          <a:lstStyle/>
          <a:p>
            <a:pPr eaLnBrk="1" hangingPunct="1"/>
            <a:r>
              <a:rPr lang="en-US" altLang="en-US" sz="2000" dirty="0">
                <a:solidFill>
                  <a:schemeClr val="tx2"/>
                </a:solidFill>
                <a:effectLst/>
              </a:rPr>
              <a:t>Strong professional qualities</a:t>
            </a:r>
          </a:p>
          <a:p>
            <a:pPr lvl="1" eaLnBrk="1" hangingPunct="1"/>
            <a:r>
              <a:rPr lang="en-US" altLang="en-US" sz="2000" dirty="0">
                <a:solidFill>
                  <a:schemeClr val="tx2"/>
                </a:solidFill>
                <a:effectLst/>
              </a:rPr>
              <a:t>communicates clearly and effectively with patients, instructors, staff, and physicians</a:t>
            </a:r>
          </a:p>
          <a:p>
            <a:pPr lvl="1" eaLnBrk="1" hangingPunct="1"/>
            <a:r>
              <a:rPr lang="en-US" altLang="en-US" sz="2000" dirty="0">
                <a:solidFill>
                  <a:schemeClr val="tx2"/>
                </a:solidFill>
                <a:effectLst/>
              </a:rPr>
              <a:t>medical ethics, strong work ethic, team member</a:t>
            </a:r>
          </a:p>
          <a:p>
            <a:pPr lvl="1" eaLnBrk="1" hangingPunct="1"/>
            <a:r>
              <a:rPr lang="en-US" altLang="en-US" sz="2000" dirty="0">
                <a:solidFill>
                  <a:schemeClr val="tx2"/>
                </a:solidFill>
                <a:effectLst/>
              </a:rPr>
              <a:t>emotional stability and emotional maturity</a:t>
            </a:r>
          </a:p>
          <a:p>
            <a:pPr lvl="1" eaLnBrk="1" hangingPunct="1"/>
            <a:endParaRPr lang="en-US" altLang="en-US" sz="2000" dirty="0">
              <a:solidFill>
                <a:schemeClr val="tx2"/>
              </a:solidFill>
              <a:effectLst/>
            </a:endParaRPr>
          </a:p>
          <a:p>
            <a:pPr eaLnBrk="1" hangingPunct="1"/>
            <a:r>
              <a:rPr lang="en-US" altLang="en-US" sz="2000" dirty="0">
                <a:solidFill>
                  <a:schemeClr val="tx2"/>
                </a:solidFill>
                <a:effectLst/>
              </a:rPr>
              <a:t>Strong eye/hand coordination and ability to think in 3 dimensions</a:t>
            </a:r>
          </a:p>
          <a:p>
            <a:pPr lvl="1" eaLnBrk="1" hangingPunct="1"/>
            <a:r>
              <a:rPr lang="en-US" altLang="en-US" sz="2000" dirty="0">
                <a:solidFill>
                  <a:schemeClr val="tx2"/>
                </a:solidFill>
                <a:effectLst/>
              </a:rPr>
              <a:t>appreciation for subtle changes/movements in imaged tissues</a:t>
            </a:r>
          </a:p>
          <a:p>
            <a:pPr eaLnBrk="1" hangingPunct="1"/>
            <a:endParaRPr lang="en-US" altLang="en-US" sz="2000" dirty="0">
              <a:solidFill>
                <a:schemeClr val="tx2"/>
              </a:solidFill>
              <a:effectLst/>
            </a:endParaRPr>
          </a:p>
          <a:p>
            <a:pPr eaLnBrk="1" hangingPunct="1"/>
            <a:r>
              <a:rPr lang="en-US" altLang="en-US" sz="2000" dirty="0">
                <a:solidFill>
                  <a:schemeClr val="tx2"/>
                </a:solidFill>
                <a:effectLst/>
              </a:rPr>
              <a:t>Able to apply didactic education to the clinical setting</a:t>
            </a:r>
          </a:p>
          <a:p>
            <a:pPr eaLnBrk="1" hangingPunct="1"/>
            <a:endParaRPr lang="en-US" altLang="en-US" sz="2000" dirty="0">
              <a:solidFill>
                <a:schemeClr val="tx2"/>
              </a:solidFill>
              <a:effectLst/>
            </a:endParaRPr>
          </a:p>
          <a:p>
            <a:pPr eaLnBrk="1" hangingPunct="1"/>
            <a:r>
              <a:rPr lang="en-US" altLang="en-US" sz="2000" dirty="0">
                <a:solidFill>
                  <a:schemeClr val="tx2"/>
                </a:solidFill>
                <a:effectLst/>
              </a:rPr>
              <a:t>Commitment to life-long learning and expansion of personal knowledge</a:t>
            </a:r>
          </a:p>
          <a:p>
            <a:pPr lvl="1" eaLnBrk="1" hangingPunct="1"/>
            <a:r>
              <a:rPr lang="en-US" altLang="en-US" sz="2000" dirty="0">
                <a:solidFill>
                  <a:schemeClr val="tx2"/>
                </a:solidFill>
                <a:effectLst/>
              </a:rPr>
              <a:t>30 Continue Education Credit every 3 years</a:t>
            </a:r>
          </a:p>
          <a:p>
            <a:pPr lvl="1" eaLnBrk="1" hangingPunct="1"/>
            <a:r>
              <a:rPr lang="en-US" altLang="en-US" sz="2000" dirty="0">
                <a:solidFill>
                  <a:schemeClr val="tx2"/>
                </a:solidFill>
                <a:effectLst/>
              </a:rPr>
              <a:t>Recertification every 10 years</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87CC711C-B0FF-C7AA-7F6E-7CB12239B6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A7458BE8-1191-4A51-854E-7AA70E08DDA8}" type="slidenum">
              <a:rPr lang="en-US" altLang="en-US" sz="1200" smtClean="0"/>
              <a:pPr>
                <a:spcBef>
                  <a:spcPct val="0"/>
                </a:spcBef>
                <a:buClrTx/>
                <a:buFontTx/>
                <a:buNone/>
              </a:pPr>
              <a:t>11</a:t>
            </a:fld>
            <a:endParaRPr lang="en-US" altLang="en-US" sz="1200"/>
          </a:p>
        </p:txBody>
      </p:sp>
      <p:sp>
        <p:nvSpPr>
          <p:cNvPr id="35842" name="Rectangle 2">
            <a:extLst>
              <a:ext uri="{FF2B5EF4-FFF2-40B4-BE49-F238E27FC236}">
                <a16:creationId xmlns:a16="http://schemas.microsoft.com/office/drawing/2014/main" id="{E3BBE0E8-DCE4-DA0F-21C6-52905002DCB2}"/>
              </a:ext>
            </a:extLst>
          </p:cNvPr>
          <p:cNvSpPr>
            <a:spLocks noGrp="1" noChangeArrowheads="1"/>
          </p:cNvSpPr>
          <p:nvPr>
            <p:ph type="title"/>
          </p:nvPr>
        </p:nvSpPr>
        <p:spPr/>
        <p:txBody>
          <a:bodyPr/>
          <a:lstStyle/>
          <a:p>
            <a:pPr eaLnBrk="1" hangingPunct="1">
              <a:defRPr/>
            </a:pPr>
            <a:r>
              <a:rPr lang="en-US" sz="3200" i="1" dirty="0"/>
              <a:t>Researching Sonography</a:t>
            </a:r>
          </a:p>
        </p:txBody>
      </p:sp>
      <p:sp>
        <p:nvSpPr>
          <p:cNvPr id="35843" name="Rectangle 3">
            <a:extLst>
              <a:ext uri="{FF2B5EF4-FFF2-40B4-BE49-F238E27FC236}">
                <a16:creationId xmlns:a16="http://schemas.microsoft.com/office/drawing/2014/main" id="{3CB3FA14-D507-6A23-AFD0-0A52AA257A51}"/>
              </a:ext>
            </a:extLst>
          </p:cNvPr>
          <p:cNvSpPr>
            <a:spLocks noGrp="1" noChangeArrowheads="1"/>
          </p:cNvSpPr>
          <p:nvPr>
            <p:ph type="body" idx="1"/>
          </p:nvPr>
        </p:nvSpPr>
        <p:spPr>
          <a:xfrm>
            <a:off x="381000" y="1600200"/>
            <a:ext cx="7772400" cy="4648200"/>
          </a:xfrm>
        </p:spPr>
        <p:txBody>
          <a:bodyPr/>
          <a:lstStyle/>
          <a:p>
            <a:pPr eaLnBrk="1" hangingPunct="1">
              <a:lnSpc>
                <a:spcPct val="80000"/>
              </a:lnSpc>
              <a:defRPr/>
            </a:pPr>
            <a:r>
              <a:rPr lang="en-US" sz="1600" b="1" dirty="0">
                <a:solidFill>
                  <a:schemeClr val="tx2"/>
                </a:solidFill>
              </a:rPr>
              <a:t>Talk to practicing Sonographers</a:t>
            </a:r>
            <a:endParaRPr lang="en-US" sz="1600" dirty="0">
              <a:solidFill>
                <a:schemeClr val="tx2"/>
              </a:solidFill>
            </a:endParaRPr>
          </a:p>
          <a:p>
            <a:pPr lvl="1" eaLnBrk="1" hangingPunct="1">
              <a:lnSpc>
                <a:spcPct val="80000"/>
              </a:lnSpc>
              <a:defRPr/>
            </a:pPr>
            <a:r>
              <a:rPr lang="en-US" sz="1600" dirty="0">
                <a:solidFill>
                  <a:schemeClr val="tx2"/>
                </a:solidFill>
                <a:effectLst/>
              </a:rPr>
              <a:t>How did they get interested in the profession?</a:t>
            </a:r>
          </a:p>
          <a:p>
            <a:pPr lvl="1" eaLnBrk="1" hangingPunct="1">
              <a:lnSpc>
                <a:spcPct val="80000"/>
              </a:lnSpc>
              <a:defRPr/>
            </a:pPr>
            <a:r>
              <a:rPr lang="en-US" sz="1600" dirty="0">
                <a:solidFill>
                  <a:schemeClr val="tx2"/>
                </a:solidFill>
                <a:effectLst/>
              </a:rPr>
              <a:t>Where did they go to school and why?</a:t>
            </a:r>
          </a:p>
          <a:p>
            <a:pPr lvl="1" eaLnBrk="1" hangingPunct="1">
              <a:lnSpc>
                <a:spcPct val="80000"/>
              </a:lnSpc>
              <a:defRPr/>
            </a:pPr>
            <a:endParaRPr lang="en-US" sz="1600" dirty="0">
              <a:solidFill>
                <a:schemeClr val="tx2"/>
              </a:solidFill>
            </a:endParaRPr>
          </a:p>
          <a:p>
            <a:pPr eaLnBrk="1" hangingPunct="1">
              <a:lnSpc>
                <a:spcPct val="80000"/>
              </a:lnSpc>
              <a:defRPr/>
            </a:pPr>
            <a:r>
              <a:rPr lang="en-US" sz="1600" b="1" dirty="0">
                <a:solidFill>
                  <a:schemeClr val="tx2"/>
                </a:solidFill>
              </a:rPr>
              <a:t>Talk to Prior students</a:t>
            </a:r>
          </a:p>
          <a:p>
            <a:pPr lvl="1" eaLnBrk="1" hangingPunct="1">
              <a:lnSpc>
                <a:spcPct val="80000"/>
              </a:lnSpc>
              <a:defRPr/>
            </a:pPr>
            <a:r>
              <a:rPr lang="en-US" sz="1600" dirty="0">
                <a:solidFill>
                  <a:schemeClr val="tx2"/>
                </a:solidFill>
                <a:effectLst/>
              </a:rPr>
              <a:t>Ask about their classroom (student) experiences</a:t>
            </a:r>
          </a:p>
          <a:p>
            <a:pPr lvl="1" eaLnBrk="1" hangingPunct="1">
              <a:lnSpc>
                <a:spcPct val="80000"/>
              </a:lnSpc>
              <a:defRPr/>
            </a:pPr>
            <a:r>
              <a:rPr lang="en-US" sz="1600" dirty="0">
                <a:solidFill>
                  <a:schemeClr val="tx2"/>
                </a:solidFill>
                <a:effectLst/>
              </a:rPr>
              <a:t>Learning styles and technology for instruction </a:t>
            </a:r>
          </a:p>
          <a:p>
            <a:pPr lvl="1" eaLnBrk="1" hangingPunct="1">
              <a:lnSpc>
                <a:spcPct val="80000"/>
              </a:lnSpc>
              <a:defRPr/>
            </a:pPr>
            <a:r>
              <a:rPr lang="en-US" sz="1600" dirty="0">
                <a:solidFill>
                  <a:schemeClr val="tx2"/>
                </a:solidFill>
                <a:effectLst/>
              </a:rPr>
              <a:t>Study habits and methods</a:t>
            </a:r>
          </a:p>
          <a:p>
            <a:pPr lvl="1" eaLnBrk="1" hangingPunct="1">
              <a:lnSpc>
                <a:spcPct val="80000"/>
              </a:lnSpc>
              <a:defRPr/>
            </a:pPr>
            <a:endParaRPr lang="en-US" sz="1600" dirty="0">
              <a:solidFill>
                <a:schemeClr val="tx2"/>
              </a:solidFill>
              <a:effectLst/>
            </a:endParaRPr>
          </a:p>
          <a:p>
            <a:pPr>
              <a:defRPr/>
            </a:pPr>
            <a:r>
              <a:rPr lang="en-US" sz="1600" dirty="0">
                <a:effectLst>
                  <a:outerShdw blurRad="38100" dist="38100" dir="2700000" algn="tl">
                    <a:srgbClr val="000000">
                      <a:alpha val="43137"/>
                    </a:srgbClr>
                  </a:outerShdw>
                </a:effectLst>
              </a:rPr>
              <a:t>Observational experience in the HCC Sonography lab.  </a:t>
            </a:r>
          </a:p>
          <a:p>
            <a:pPr lvl="1">
              <a:defRPr/>
            </a:pPr>
            <a:r>
              <a:rPr lang="en-US" sz="1600" dirty="0">
                <a:effectLst>
                  <a:outerShdw blurRad="38100" dist="38100" dir="2700000" algn="tl">
                    <a:srgbClr val="000000">
                      <a:alpha val="43137"/>
                    </a:srgbClr>
                  </a:outerShdw>
                </a:effectLst>
              </a:rPr>
              <a:t>Email Ms. Lucy Quinn (Lucy.Quinn@hccs.edu) for the volunteer schedule.</a:t>
            </a:r>
          </a:p>
          <a:p>
            <a:pPr lvl="2">
              <a:defRPr/>
            </a:pPr>
            <a:r>
              <a:rPr lang="en-US" sz="1600" dirty="0">
                <a:effectLst>
                  <a:outerShdw blurRad="38100" dist="38100" dir="2700000" algn="tl">
                    <a:srgbClr val="000000">
                      <a:alpha val="43137"/>
                    </a:srgbClr>
                  </a:outerShdw>
                </a:effectLst>
              </a:rPr>
              <a:t>Volunteers can see how lab courses are set up</a:t>
            </a:r>
          </a:p>
          <a:p>
            <a:pPr lvl="2">
              <a:defRPr/>
            </a:pPr>
            <a:r>
              <a:rPr lang="en-US" sz="1600" dirty="0">
                <a:effectLst>
                  <a:outerShdw blurRad="38100" dist="38100" dir="2700000" algn="tl">
                    <a:srgbClr val="000000">
                      <a:alpha val="43137"/>
                    </a:srgbClr>
                  </a:outerShdw>
                </a:effectLst>
              </a:rPr>
              <a:t>Volunteers can ask questions from the current students in the DMSO program</a:t>
            </a:r>
          </a:p>
          <a:p>
            <a:pPr lvl="2">
              <a:defRPr/>
            </a:pPr>
            <a:r>
              <a:rPr lang="en-US" sz="1600" dirty="0">
                <a:effectLst>
                  <a:outerShdw blurRad="38100" dist="38100" dir="2700000" algn="tl">
                    <a:srgbClr val="000000">
                      <a:alpha val="43137"/>
                    </a:srgbClr>
                  </a:outerShdw>
                </a:effectLst>
              </a:rPr>
              <a:t>Volunteers can lay down and get scanned</a:t>
            </a:r>
          </a:p>
          <a:p>
            <a:pPr marL="457200" lvl="1" indent="0" eaLnBrk="1" hangingPunct="1">
              <a:lnSpc>
                <a:spcPct val="80000"/>
              </a:lnSpc>
              <a:buFontTx/>
              <a:buNone/>
              <a:defRPr/>
            </a:pPr>
            <a:endParaRPr lang="en-US" sz="1600" dirty="0">
              <a:solidFill>
                <a:schemeClr val="tx2"/>
              </a:solidFill>
            </a:endParaRPr>
          </a:p>
          <a:p>
            <a:pPr eaLnBrk="1" hangingPunct="1">
              <a:lnSpc>
                <a:spcPct val="80000"/>
              </a:lnSpc>
              <a:defRPr/>
            </a:pPr>
            <a:r>
              <a:rPr lang="en-US" sz="1600" b="1" dirty="0">
                <a:solidFill>
                  <a:schemeClr val="tx2"/>
                </a:solidFill>
              </a:rPr>
              <a:t>Talk to Medical Sonography department supervisors</a:t>
            </a:r>
          </a:p>
          <a:p>
            <a:pPr lvl="1" eaLnBrk="1" hangingPunct="1">
              <a:lnSpc>
                <a:spcPct val="80000"/>
              </a:lnSpc>
              <a:defRPr/>
            </a:pPr>
            <a:r>
              <a:rPr lang="en-US" sz="1600" dirty="0">
                <a:solidFill>
                  <a:schemeClr val="tx2"/>
                </a:solidFill>
                <a:effectLst/>
              </a:rPr>
              <a:t>expectations of new hires/credential requirements</a:t>
            </a: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545E3D88-022B-3489-7B9B-150BE185AD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45BE8236-9B11-4179-AE42-27D11CC1D7FE}" type="slidenum">
              <a:rPr lang="en-US" altLang="en-US" sz="1200" smtClean="0"/>
              <a:pPr>
                <a:spcBef>
                  <a:spcPct val="0"/>
                </a:spcBef>
                <a:buClrTx/>
                <a:buFontTx/>
                <a:buNone/>
              </a:pPr>
              <a:t>12</a:t>
            </a:fld>
            <a:endParaRPr lang="en-US" altLang="en-US" sz="1200"/>
          </a:p>
        </p:txBody>
      </p:sp>
      <p:sp>
        <p:nvSpPr>
          <p:cNvPr id="36866" name="Rectangle 2">
            <a:extLst>
              <a:ext uri="{FF2B5EF4-FFF2-40B4-BE49-F238E27FC236}">
                <a16:creationId xmlns:a16="http://schemas.microsoft.com/office/drawing/2014/main" id="{8203CCC0-BB29-17D8-03BC-F19A414E7FED}"/>
              </a:ext>
            </a:extLst>
          </p:cNvPr>
          <p:cNvSpPr>
            <a:spLocks noGrp="1" noChangeArrowheads="1"/>
          </p:cNvSpPr>
          <p:nvPr>
            <p:ph type="title"/>
          </p:nvPr>
        </p:nvSpPr>
        <p:spPr>
          <a:xfrm>
            <a:off x="990600" y="228600"/>
            <a:ext cx="7391400" cy="838200"/>
          </a:xfrm>
        </p:spPr>
        <p:txBody>
          <a:bodyPr/>
          <a:lstStyle/>
          <a:p>
            <a:pPr eaLnBrk="1" hangingPunct="1">
              <a:defRPr/>
            </a:pPr>
            <a:r>
              <a:rPr lang="en-US" sz="3200" i="1"/>
              <a:t>Accreditation</a:t>
            </a:r>
            <a:endParaRPr lang="en-US" sz="2800" i="1"/>
          </a:p>
        </p:txBody>
      </p:sp>
      <p:sp>
        <p:nvSpPr>
          <p:cNvPr id="36867" name="Rectangle 3">
            <a:extLst>
              <a:ext uri="{FF2B5EF4-FFF2-40B4-BE49-F238E27FC236}">
                <a16:creationId xmlns:a16="http://schemas.microsoft.com/office/drawing/2014/main" id="{1AF06392-32D0-C06D-2546-CF5F6F4032F0}"/>
              </a:ext>
            </a:extLst>
          </p:cNvPr>
          <p:cNvSpPr>
            <a:spLocks noGrp="1" noChangeArrowheads="1"/>
          </p:cNvSpPr>
          <p:nvPr>
            <p:ph type="body" idx="1"/>
          </p:nvPr>
        </p:nvSpPr>
        <p:spPr>
          <a:xfrm>
            <a:off x="609600" y="1143000"/>
            <a:ext cx="7924800" cy="5410200"/>
          </a:xfrm>
        </p:spPr>
        <p:txBody>
          <a:bodyPr/>
          <a:lstStyle/>
          <a:p>
            <a:pPr eaLnBrk="1" hangingPunct="1">
              <a:lnSpc>
                <a:spcPct val="90000"/>
              </a:lnSpc>
              <a:defRPr/>
            </a:pPr>
            <a:r>
              <a:rPr lang="en-US" altLang="en-US" sz="2800" dirty="0">
                <a:solidFill>
                  <a:schemeClr val="tx2"/>
                </a:solidFill>
              </a:rPr>
              <a:t>Institutional Accreditation</a:t>
            </a:r>
          </a:p>
          <a:p>
            <a:pPr lvl="1" eaLnBrk="1" hangingPunct="1">
              <a:lnSpc>
                <a:spcPct val="90000"/>
              </a:lnSpc>
              <a:defRPr/>
            </a:pPr>
            <a:r>
              <a:rPr lang="en-US" altLang="en-US" sz="2400" dirty="0">
                <a:solidFill>
                  <a:schemeClr val="tx2"/>
                </a:solidFill>
                <a:effectLst/>
              </a:rPr>
              <a:t>Regional Accreditation: HCCS is accredited by Southern Association of Colleges and Schools </a:t>
            </a:r>
            <a:r>
              <a:rPr lang="en-US" altLang="en-US" sz="2400" dirty="0">
                <a:solidFill>
                  <a:srgbClr val="FFC000"/>
                </a:solidFill>
                <a:effectLst/>
              </a:rPr>
              <a:t>(SACS)</a:t>
            </a:r>
          </a:p>
          <a:p>
            <a:pPr lvl="2" eaLnBrk="1" hangingPunct="1">
              <a:lnSpc>
                <a:spcPct val="90000"/>
              </a:lnSpc>
              <a:defRPr/>
            </a:pPr>
            <a:r>
              <a:rPr lang="en-US" altLang="en-US" sz="2000" dirty="0">
                <a:solidFill>
                  <a:schemeClr val="tx2"/>
                </a:solidFill>
                <a:effectLst/>
              </a:rPr>
              <a:t>Courses are transferable to other Universities or Colleges</a:t>
            </a:r>
          </a:p>
          <a:p>
            <a:pPr lvl="2" eaLnBrk="1" hangingPunct="1">
              <a:lnSpc>
                <a:spcPct val="90000"/>
              </a:lnSpc>
              <a:defRPr/>
            </a:pPr>
            <a:endParaRPr lang="en-US" altLang="en-US" sz="1600" dirty="0">
              <a:solidFill>
                <a:schemeClr val="tx2"/>
              </a:solidFill>
            </a:endParaRPr>
          </a:p>
          <a:p>
            <a:pPr eaLnBrk="1" hangingPunct="1">
              <a:lnSpc>
                <a:spcPct val="90000"/>
              </a:lnSpc>
              <a:defRPr/>
            </a:pPr>
            <a:r>
              <a:rPr lang="en-US" altLang="en-US" sz="2800" dirty="0">
                <a:solidFill>
                  <a:schemeClr val="tx2"/>
                </a:solidFill>
              </a:rPr>
              <a:t>Program Accreditation</a:t>
            </a:r>
          </a:p>
          <a:p>
            <a:pPr marL="339725" indent="0">
              <a:spcBef>
                <a:spcPct val="0"/>
              </a:spcBef>
              <a:buFontTx/>
              <a:buNone/>
              <a:defRPr/>
            </a:pPr>
            <a:r>
              <a:rPr lang="en-US" altLang="en-US" sz="1800" dirty="0">
                <a:effectLst/>
                <a:latin typeface="Times New Roman" panose="02020603050405020304" pitchFamily="18" charset="0"/>
                <a:cs typeface="Times New Roman" panose="02020603050405020304" pitchFamily="18" charset="0"/>
              </a:rPr>
              <a:t>The Abdomen-Extended and Obstetrics &amp; Gynecology DMS Program at Houston Community College is accredited by  the Commission on Accreditation of Allied Health Education Programs (www.caahep.org) upon the recommendation of the Joint Review on Education in Diagnostic Medical Sonography (JRC-DMS).</a:t>
            </a:r>
          </a:p>
          <a:p>
            <a:pPr>
              <a:spcBef>
                <a:spcPts val="50"/>
              </a:spcBef>
              <a:defRPr/>
            </a:pPr>
            <a:endParaRPr lang="en-US" altLang="en-US" sz="1800" dirty="0">
              <a:effectLst/>
              <a:latin typeface="Times New Roman" panose="02020603050405020304" pitchFamily="18" charset="0"/>
              <a:cs typeface="Times New Roman" panose="02020603050405020304" pitchFamily="18" charset="0"/>
            </a:endParaRPr>
          </a:p>
          <a:p>
            <a:pPr indent="-3175" algn="just">
              <a:spcBef>
                <a:spcPct val="0"/>
              </a:spcBef>
              <a:buFontTx/>
              <a:buNone/>
              <a:defRPr/>
            </a:pPr>
            <a:r>
              <a:rPr lang="en-US" altLang="en-US" sz="1800" dirty="0">
                <a:effectLst/>
                <a:latin typeface="Times New Roman" panose="02020603050405020304" pitchFamily="18" charset="0"/>
                <a:cs typeface="Times New Roman" panose="02020603050405020304" pitchFamily="18" charset="0"/>
              </a:rPr>
              <a:t>CAAHEP			JRC-DMS</a:t>
            </a:r>
          </a:p>
          <a:p>
            <a:pPr indent="-3175">
              <a:spcBef>
                <a:spcPct val="0"/>
              </a:spcBef>
              <a:buFontTx/>
              <a:buNone/>
              <a:defRPr/>
            </a:pPr>
            <a:r>
              <a:rPr lang="en-US" altLang="en-US" sz="1800" dirty="0">
                <a:effectLst/>
                <a:latin typeface="Times New Roman" panose="02020603050405020304" pitchFamily="18" charset="0"/>
                <a:cs typeface="Times New Roman" panose="02020603050405020304" pitchFamily="18" charset="0"/>
              </a:rPr>
              <a:t>9355 - 113th St. N, #7709		P.O. Box 2050</a:t>
            </a:r>
          </a:p>
          <a:p>
            <a:pPr indent="-3175">
              <a:spcBef>
                <a:spcPct val="0"/>
              </a:spcBef>
              <a:buFontTx/>
              <a:buNone/>
              <a:defRPr/>
            </a:pPr>
            <a:r>
              <a:rPr lang="en-US" altLang="en-US" sz="1800" dirty="0">
                <a:effectLst/>
                <a:latin typeface="Times New Roman" panose="02020603050405020304" pitchFamily="18" charset="0"/>
                <a:cs typeface="Times New Roman" panose="02020603050405020304" pitchFamily="18" charset="0"/>
              </a:rPr>
              <a:t>Seminole, FL 33775		Ellicott City, MD 21043</a:t>
            </a:r>
          </a:p>
          <a:p>
            <a:pPr indent="-3175">
              <a:spcBef>
                <a:spcPct val="0"/>
              </a:spcBef>
              <a:buFontTx/>
              <a:buNone/>
              <a:defRPr/>
            </a:pPr>
            <a:r>
              <a:rPr lang="en-US" altLang="en-US" sz="1800" dirty="0">
                <a:effectLst/>
                <a:latin typeface="Times New Roman" panose="02020603050405020304" pitchFamily="18" charset="0"/>
                <a:cs typeface="Times New Roman" panose="02020603050405020304" pitchFamily="18" charset="0"/>
              </a:rPr>
              <a:t>727-210-2350			443-973-3251</a:t>
            </a: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D5339AB6-BBFE-D9B6-EBEF-7C84B70C54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3C3F3FB6-93E0-4A5E-BC10-550F132E65FD}" type="slidenum">
              <a:rPr lang="en-US" altLang="en-US" sz="1200" smtClean="0"/>
              <a:pPr>
                <a:spcBef>
                  <a:spcPct val="0"/>
                </a:spcBef>
                <a:buClrTx/>
                <a:buFontTx/>
                <a:buNone/>
              </a:pPr>
              <a:t>13</a:t>
            </a:fld>
            <a:endParaRPr lang="en-US" altLang="en-US" sz="1200"/>
          </a:p>
        </p:txBody>
      </p:sp>
      <p:sp>
        <p:nvSpPr>
          <p:cNvPr id="37890" name="Rectangle 2">
            <a:extLst>
              <a:ext uri="{FF2B5EF4-FFF2-40B4-BE49-F238E27FC236}">
                <a16:creationId xmlns:a16="http://schemas.microsoft.com/office/drawing/2014/main" id="{A09ECBD6-E56A-0F2F-A5A7-E4B4B57E7947}"/>
              </a:ext>
            </a:extLst>
          </p:cNvPr>
          <p:cNvSpPr>
            <a:spLocks noGrp="1" noChangeArrowheads="1"/>
          </p:cNvSpPr>
          <p:nvPr>
            <p:ph type="title"/>
          </p:nvPr>
        </p:nvSpPr>
        <p:spPr/>
        <p:txBody>
          <a:bodyPr/>
          <a:lstStyle/>
          <a:p>
            <a:pPr eaLnBrk="1" hangingPunct="1">
              <a:defRPr/>
            </a:pPr>
            <a:r>
              <a:rPr lang="en-US" sz="3200" i="1" dirty="0"/>
              <a:t>CAAHEP accreditation ensures…</a:t>
            </a:r>
          </a:p>
        </p:txBody>
      </p:sp>
      <p:sp>
        <p:nvSpPr>
          <p:cNvPr id="37891" name="Rectangle 3">
            <a:extLst>
              <a:ext uri="{FF2B5EF4-FFF2-40B4-BE49-F238E27FC236}">
                <a16:creationId xmlns:a16="http://schemas.microsoft.com/office/drawing/2014/main" id="{63F151A0-4BC4-35AC-E140-5CD46FF53B03}"/>
              </a:ext>
            </a:extLst>
          </p:cNvPr>
          <p:cNvSpPr>
            <a:spLocks noGrp="1" noChangeArrowheads="1"/>
          </p:cNvSpPr>
          <p:nvPr>
            <p:ph type="body" idx="1"/>
          </p:nvPr>
        </p:nvSpPr>
        <p:spPr/>
        <p:txBody>
          <a:bodyPr/>
          <a:lstStyle/>
          <a:p>
            <a:pPr eaLnBrk="1" hangingPunct="1">
              <a:lnSpc>
                <a:spcPct val="80000"/>
              </a:lnSpc>
              <a:defRPr/>
            </a:pPr>
            <a:r>
              <a:rPr lang="en-US" sz="2400" dirty="0">
                <a:solidFill>
                  <a:schemeClr val="tx2"/>
                </a:solidFill>
              </a:rPr>
              <a:t>Program has met the Standards and Guidelines for an Accredited Educational Program for the Diagnostic Medical Sonographer</a:t>
            </a:r>
          </a:p>
          <a:p>
            <a:pPr eaLnBrk="1" hangingPunct="1">
              <a:lnSpc>
                <a:spcPct val="80000"/>
              </a:lnSpc>
              <a:defRPr/>
            </a:pPr>
            <a:endParaRPr lang="en-US" sz="2400" dirty="0">
              <a:solidFill>
                <a:schemeClr val="tx2"/>
              </a:solidFill>
            </a:endParaRPr>
          </a:p>
          <a:p>
            <a:pPr lvl="2" eaLnBrk="1" hangingPunct="1">
              <a:lnSpc>
                <a:spcPct val="80000"/>
              </a:lnSpc>
              <a:defRPr/>
            </a:pPr>
            <a:r>
              <a:rPr lang="en-US" sz="2000" dirty="0">
                <a:solidFill>
                  <a:schemeClr val="tx2"/>
                </a:solidFill>
              </a:rPr>
              <a:t>program accepts responsibility for didactic and clinical education for the student throughout the length of the program</a:t>
            </a:r>
          </a:p>
          <a:p>
            <a:pPr lvl="2" eaLnBrk="1" hangingPunct="1">
              <a:lnSpc>
                <a:spcPct val="80000"/>
              </a:lnSpc>
              <a:defRPr/>
            </a:pPr>
            <a:r>
              <a:rPr lang="en-US" sz="2000" dirty="0">
                <a:solidFill>
                  <a:schemeClr val="tx2"/>
                </a:solidFill>
              </a:rPr>
              <a:t>Ensure quality sonography education that service </a:t>
            </a:r>
            <a:r>
              <a:rPr lang="en-US" sz="2000">
                <a:solidFill>
                  <a:schemeClr val="tx2"/>
                </a:solidFill>
              </a:rPr>
              <a:t>the public</a:t>
            </a:r>
            <a:endParaRPr lang="en-US" sz="2000" dirty="0">
              <a:solidFill>
                <a:schemeClr val="tx2"/>
              </a:solidFill>
            </a:endParaRPr>
          </a:p>
          <a:p>
            <a:pPr lvl="1" eaLnBrk="1" hangingPunct="1">
              <a:lnSpc>
                <a:spcPct val="80000"/>
              </a:lnSpc>
              <a:defRPr/>
            </a:pPr>
            <a:endParaRPr lang="en-US" sz="2000" dirty="0">
              <a:solidFill>
                <a:schemeClr val="tx2"/>
              </a:solidFill>
            </a:endParaRPr>
          </a:p>
          <a:p>
            <a:pPr eaLnBrk="1" hangingPunct="1">
              <a:lnSpc>
                <a:spcPct val="80000"/>
              </a:lnSpc>
              <a:defRPr/>
            </a:pPr>
            <a:r>
              <a:rPr lang="en-US" sz="2400" dirty="0">
                <a:solidFill>
                  <a:schemeClr val="tx2"/>
                </a:solidFill>
              </a:rPr>
              <a:t>Ability to apply to take American Registry for Diagnostic Medical Sonography </a:t>
            </a:r>
            <a:r>
              <a:rPr lang="en-US" sz="2400" dirty="0">
                <a:solidFill>
                  <a:srgbClr val="FFC000"/>
                </a:solidFill>
                <a:effectLst>
                  <a:outerShdw blurRad="38100" dist="38100" dir="2700000" algn="tl">
                    <a:srgbClr val="000000">
                      <a:alpha val="43137"/>
                    </a:srgbClr>
                  </a:outerShdw>
                </a:effectLst>
              </a:rPr>
              <a:t>(ARDMS) </a:t>
            </a:r>
            <a:r>
              <a:rPr lang="en-US" sz="2400" dirty="0">
                <a:solidFill>
                  <a:schemeClr val="tx2"/>
                </a:solidFill>
              </a:rPr>
              <a:t>exams immediately upon successful completion of the program</a:t>
            </a:r>
          </a:p>
          <a:p>
            <a:pPr eaLnBrk="1" hangingPunct="1">
              <a:lnSpc>
                <a:spcPct val="80000"/>
              </a:lnSpc>
              <a:defRPr/>
            </a:pPr>
            <a:endParaRPr lang="en-US" sz="2400" dirty="0">
              <a:solidFill>
                <a:schemeClr val="tx2"/>
              </a:solidFill>
            </a:endParaRPr>
          </a:p>
          <a:p>
            <a:pPr lvl="2" eaLnBrk="1" hangingPunct="1">
              <a:lnSpc>
                <a:spcPct val="80000"/>
              </a:lnSpc>
              <a:defRPr/>
            </a:pPr>
            <a:r>
              <a:rPr lang="en-US" sz="2000" dirty="0">
                <a:solidFill>
                  <a:schemeClr val="tx2"/>
                </a:solidFill>
              </a:rPr>
              <a:t>HCCS assures graduates to take ARDMS exams presently due to rigid prerequisites required prior to acceptance to program</a:t>
            </a: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38844-BFFE-4830-711D-A85CF5DB6557}"/>
              </a:ext>
            </a:extLst>
          </p:cNvPr>
          <p:cNvSpPr>
            <a:spLocks noGrp="1"/>
          </p:cNvSpPr>
          <p:nvPr>
            <p:ph type="title"/>
          </p:nvPr>
        </p:nvSpPr>
        <p:spPr/>
        <p:txBody>
          <a:bodyPr/>
          <a:lstStyle/>
          <a:p>
            <a:pPr>
              <a:defRPr/>
            </a:pPr>
            <a:r>
              <a:rPr lang="en-US" dirty="0"/>
              <a:t>Program Mission Statement</a:t>
            </a:r>
          </a:p>
        </p:txBody>
      </p:sp>
      <p:sp>
        <p:nvSpPr>
          <p:cNvPr id="31747" name="Content Placeholder 2">
            <a:extLst>
              <a:ext uri="{FF2B5EF4-FFF2-40B4-BE49-F238E27FC236}">
                <a16:creationId xmlns:a16="http://schemas.microsoft.com/office/drawing/2014/main" id="{63C0CC3E-1141-E98F-74DE-6799277C594B}"/>
              </a:ext>
            </a:extLst>
          </p:cNvPr>
          <p:cNvSpPr>
            <a:spLocks noGrp="1" noChangeArrowheads="1"/>
          </p:cNvSpPr>
          <p:nvPr>
            <p:ph idx="1"/>
          </p:nvPr>
        </p:nvSpPr>
        <p:spPr/>
        <p:txBody>
          <a:bodyPr/>
          <a:lstStyle/>
          <a:p>
            <a:r>
              <a:rPr lang="en-US" altLang="en-US" sz="2400" dirty="0">
                <a:effectLst/>
                <a:latin typeface="Times New Roman" panose="02020603050405020304" pitchFamily="18" charset="0"/>
                <a:cs typeface="Times New Roman" panose="02020603050405020304" pitchFamily="18" charset="0"/>
              </a:rPr>
              <a:t>To prepare competent entry-level general sonographers in the cognitive (knowledge), psychomotor (skills), and affective (behavior) learning domains for the abdominal-extended and obstetrics and gynecology sonography concentrations. </a:t>
            </a:r>
            <a:r>
              <a:rPr lang="en-US" altLang="en-US" sz="2400" dirty="0">
                <a:effectLst/>
              </a:rPr>
              <a:t>The program accomplishes this objective by integrating didactic and clinical instruction in facilities that are conducive to learning and working to achieve institutional goals. </a:t>
            </a:r>
          </a:p>
        </p:txBody>
      </p:sp>
      <p:sp>
        <p:nvSpPr>
          <p:cNvPr id="31748" name="Slide Number Placeholder 3">
            <a:extLst>
              <a:ext uri="{FF2B5EF4-FFF2-40B4-BE49-F238E27FC236}">
                <a16:creationId xmlns:a16="http://schemas.microsoft.com/office/drawing/2014/main" id="{DC1AA74F-91A9-93F3-7255-1DD68F948F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054231B6-E5BE-40B8-B265-453155DA0674}" type="slidenum">
              <a:rPr lang="en-US" altLang="en-US" sz="1200" smtClean="0"/>
              <a:pPr>
                <a:spcBef>
                  <a:spcPct val="0"/>
                </a:spcBef>
                <a:buClrTx/>
                <a:buFontTx/>
                <a:buNone/>
              </a:pPr>
              <a:t>14</a:t>
            </a:fld>
            <a:endParaRPr lang="en-US" altLang="en-US" sz="12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1D10365E-C918-2A74-6FD9-B306955B33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9AFDA992-81B3-458A-82F9-4221A2C352C5}" type="slidenum">
              <a:rPr lang="en-US" altLang="en-US" sz="1200" smtClean="0"/>
              <a:pPr>
                <a:spcBef>
                  <a:spcPct val="0"/>
                </a:spcBef>
                <a:buClrTx/>
                <a:buFontTx/>
                <a:buNone/>
              </a:pPr>
              <a:t>15</a:t>
            </a:fld>
            <a:endParaRPr lang="en-US" altLang="en-US" sz="1200"/>
          </a:p>
        </p:txBody>
      </p:sp>
      <p:sp>
        <p:nvSpPr>
          <p:cNvPr id="43010" name="Rectangle 2">
            <a:extLst>
              <a:ext uri="{FF2B5EF4-FFF2-40B4-BE49-F238E27FC236}">
                <a16:creationId xmlns:a16="http://schemas.microsoft.com/office/drawing/2014/main" id="{CE0DD5E6-EC49-3528-7E73-E0FA3F6C9FA1}"/>
              </a:ext>
            </a:extLst>
          </p:cNvPr>
          <p:cNvSpPr>
            <a:spLocks noGrp="1" noChangeArrowheads="1"/>
          </p:cNvSpPr>
          <p:nvPr>
            <p:ph type="title"/>
          </p:nvPr>
        </p:nvSpPr>
        <p:spPr>
          <a:xfrm>
            <a:off x="457200" y="381000"/>
            <a:ext cx="8229600" cy="762000"/>
          </a:xfrm>
        </p:spPr>
        <p:txBody>
          <a:bodyPr/>
          <a:lstStyle/>
          <a:p>
            <a:pPr eaLnBrk="1" hangingPunct="1">
              <a:defRPr/>
            </a:pPr>
            <a:r>
              <a:rPr lang="en-US" sz="3200" i="1"/>
              <a:t>* IMPORTANT  NOTE*</a:t>
            </a:r>
          </a:p>
        </p:txBody>
      </p:sp>
      <p:sp>
        <p:nvSpPr>
          <p:cNvPr id="43011" name="Rectangle 3">
            <a:extLst>
              <a:ext uri="{FF2B5EF4-FFF2-40B4-BE49-F238E27FC236}">
                <a16:creationId xmlns:a16="http://schemas.microsoft.com/office/drawing/2014/main" id="{813D4CE5-AD06-40AB-F87A-8CB9F6C0FE23}"/>
              </a:ext>
            </a:extLst>
          </p:cNvPr>
          <p:cNvSpPr>
            <a:spLocks noGrp="1" noChangeArrowheads="1"/>
          </p:cNvSpPr>
          <p:nvPr>
            <p:ph type="body" idx="1"/>
          </p:nvPr>
        </p:nvSpPr>
        <p:spPr/>
        <p:txBody>
          <a:bodyPr/>
          <a:lstStyle/>
          <a:p>
            <a:pPr eaLnBrk="1" hangingPunct="1">
              <a:buFontTx/>
              <a:buNone/>
              <a:defRPr/>
            </a:pPr>
            <a:r>
              <a:rPr lang="en-US" sz="2000" dirty="0">
                <a:solidFill>
                  <a:schemeClr val="tx2"/>
                </a:solidFill>
              </a:rPr>
              <a:t>Admission to the Sonography Program does not guarantee that you can be taught to scan</a:t>
            </a:r>
          </a:p>
          <a:p>
            <a:pPr eaLnBrk="1" hangingPunct="1">
              <a:defRPr/>
            </a:pPr>
            <a:endParaRPr lang="en-US" sz="2000" dirty="0">
              <a:solidFill>
                <a:schemeClr val="tx2"/>
              </a:solidFill>
            </a:endParaRPr>
          </a:p>
          <a:p>
            <a:pPr eaLnBrk="1" hangingPunct="1">
              <a:buFontTx/>
              <a:buNone/>
              <a:defRPr/>
            </a:pPr>
            <a:r>
              <a:rPr lang="en-US" sz="2000" dirty="0">
                <a:solidFill>
                  <a:schemeClr val="tx2"/>
                </a:solidFill>
              </a:rPr>
              <a:t>Learning to perform sonograms (scan) requires instruction, practice, skill and talent</a:t>
            </a:r>
          </a:p>
          <a:p>
            <a:pPr lvl="1" eaLnBrk="1" hangingPunct="1">
              <a:defRPr/>
            </a:pPr>
            <a:r>
              <a:rPr lang="en-US" sz="1800" dirty="0">
                <a:solidFill>
                  <a:schemeClr val="tx2"/>
                </a:solidFill>
              </a:rPr>
              <a:t>also requires demonstration of excellent professional qualities</a:t>
            </a:r>
          </a:p>
          <a:p>
            <a:pPr lvl="1" eaLnBrk="1" hangingPunct="1">
              <a:defRPr/>
            </a:pPr>
            <a:endParaRPr lang="en-US" sz="1800" dirty="0">
              <a:solidFill>
                <a:schemeClr val="tx2"/>
              </a:solidFill>
            </a:endParaRPr>
          </a:p>
          <a:p>
            <a:pPr lvl="2" eaLnBrk="1" hangingPunct="1">
              <a:defRPr/>
            </a:pPr>
            <a:r>
              <a:rPr lang="en-US" sz="1800" dirty="0">
                <a:solidFill>
                  <a:schemeClr val="tx2"/>
                </a:solidFill>
              </a:rPr>
              <a:t>communication, patient care, decision-making, critical thinking, etc. </a:t>
            </a:r>
          </a:p>
          <a:p>
            <a:pPr lvl="2" eaLnBrk="1" hangingPunct="1">
              <a:defRPr/>
            </a:pPr>
            <a:endParaRPr lang="en-US" sz="1800" dirty="0">
              <a:solidFill>
                <a:schemeClr val="tx2"/>
              </a:solidFill>
            </a:endParaRPr>
          </a:p>
          <a:p>
            <a:pPr lvl="2" eaLnBrk="1" hangingPunct="1">
              <a:defRPr/>
            </a:pPr>
            <a:endParaRPr lang="en-US" sz="1800" dirty="0">
              <a:solidFill>
                <a:schemeClr val="tx2"/>
              </a:solidFill>
            </a:endParaRP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DC8CB32D-4826-AB79-3D01-E364F7784E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87E2C0EA-ECCC-4C1B-AF09-B44506E119CF}" type="slidenum">
              <a:rPr lang="en-US" altLang="en-US" sz="1200" smtClean="0"/>
              <a:pPr>
                <a:spcBef>
                  <a:spcPct val="0"/>
                </a:spcBef>
                <a:buClrTx/>
                <a:buFontTx/>
                <a:buNone/>
              </a:pPr>
              <a:t>16</a:t>
            </a:fld>
            <a:endParaRPr lang="en-US" altLang="en-US" sz="1200"/>
          </a:p>
        </p:txBody>
      </p:sp>
      <p:sp>
        <p:nvSpPr>
          <p:cNvPr id="38914" name="Rectangle 2">
            <a:extLst>
              <a:ext uri="{FF2B5EF4-FFF2-40B4-BE49-F238E27FC236}">
                <a16:creationId xmlns:a16="http://schemas.microsoft.com/office/drawing/2014/main" id="{202933CA-11CA-F532-FCB4-39D9DCDF734E}"/>
              </a:ext>
            </a:extLst>
          </p:cNvPr>
          <p:cNvSpPr>
            <a:spLocks noGrp="1" noChangeArrowheads="1"/>
          </p:cNvSpPr>
          <p:nvPr>
            <p:ph type="title"/>
          </p:nvPr>
        </p:nvSpPr>
        <p:spPr>
          <a:xfrm>
            <a:off x="914400" y="228600"/>
            <a:ext cx="7772400" cy="685800"/>
          </a:xfrm>
        </p:spPr>
        <p:txBody>
          <a:bodyPr/>
          <a:lstStyle/>
          <a:p>
            <a:pPr eaLnBrk="1" hangingPunct="1">
              <a:defRPr/>
            </a:pPr>
            <a:r>
              <a:rPr lang="en-US" sz="3200" i="1" dirty="0"/>
              <a:t>HCCS Sonography Program</a:t>
            </a:r>
          </a:p>
        </p:txBody>
      </p:sp>
      <p:sp>
        <p:nvSpPr>
          <p:cNvPr id="38915" name="Rectangle 3">
            <a:extLst>
              <a:ext uri="{FF2B5EF4-FFF2-40B4-BE49-F238E27FC236}">
                <a16:creationId xmlns:a16="http://schemas.microsoft.com/office/drawing/2014/main" id="{4629A6FF-B184-535D-4889-7BB6983F9FD1}"/>
              </a:ext>
            </a:extLst>
          </p:cNvPr>
          <p:cNvSpPr>
            <a:spLocks noGrp="1" noChangeArrowheads="1"/>
          </p:cNvSpPr>
          <p:nvPr>
            <p:ph type="body" idx="1"/>
          </p:nvPr>
        </p:nvSpPr>
        <p:spPr>
          <a:xfrm>
            <a:off x="685800" y="1219200"/>
            <a:ext cx="7772400" cy="5486400"/>
          </a:xfrm>
        </p:spPr>
        <p:txBody>
          <a:bodyPr/>
          <a:lstStyle/>
          <a:p>
            <a:pPr eaLnBrk="1" hangingPunct="1">
              <a:lnSpc>
                <a:spcPct val="80000"/>
              </a:lnSpc>
              <a:defRPr/>
            </a:pPr>
            <a:r>
              <a:rPr lang="en-US" sz="2400" dirty="0">
                <a:solidFill>
                  <a:schemeClr val="tx2"/>
                </a:solidFill>
              </a:rPr>
              <a:t>Degree/major earned after completion of the program</a:t>
            </a:r>
          </a:p>
          <a:p>
            <a:pPr eaLnBrk="1" hangingPunct="1">
              <a:lnSpc>
                <a:spcPct val="80000"/>
              </a:lnSpc>
              <a:defRPr/>
            </a:pPr>
            <a:endParaRPr lang="en-US" sz="2400" dirty="0">
              <a:solidFill>
                <a:schemeClr val="tx2"/>
              </a:solidFill>
            </a:endParaRPr>
          </a:p>
          <a:p>
            <a:pPr lvl="1" eaLnBrk="1" hangingPunct="1">
              <a:lnSpc>
                <a:spcPct val="80000"/>
              </a:lnSpc>
              <a:defRPr/>
            </a:pPr>
            <a:r>
              <a:rPr lang="en-US" sz="2000" dirty="0">
                <a:solidFill>
                  <a:srgbClr val="FFC000"/>
                </a:solidFill>
              </a:rPr>
              <a:t>Associate Applied Science Degree (AAS)</a:t>
            </a:r>
          </a:p>
          <a:p>
            <a:pPr lvl="1" eaLnBrk="1" hangingPunct="1">
              <a:lnSpc>
                <a:spcPct val="80000"/>
              </a:lnSpc>
              <a:defRPr/>
            </a:pPr>
            <a:endParaRPr lang="en-US" sz="2000" dirty="0">
              <a:solidFill>
                <a:srgbClr val="FFC000"/>
              </a:solidFill>
            </a:endParaRPr>
          </a:p>
          <a:p>
            <a:pPr lvl="1" eaLnBrk="1" hangingPunct="1">
              <a:lnSpc>
                <a:spcPct val="80000"/>
              </a:lnSpc>
              <a:defRPr/>
            </a:pPr>
            <a:r>
              <a:rPr lang="en-US" sz="2000" dirty="0">
                <a:solidFill>
                  <a:srgbClr val="FFC000"/>
                </a:solidFill>
              </a:rPr>
              <a:t>Advanced Technical Certificate (ATC)</a:t>
            </a:r>
          </a:p>
          <a:p>
            <a:pPr lvl="1" eaLnBrk="1" hangingPunct="1">
              <a:lnSpc>
                <a:spcPct val="80000"/>
              </a:lnSpc>
              <a:defRPr/>
            </a:pPr>
            <a:endParaRPr lang="en-US" sz="2000" dirty="0">
              <a:solidFill>
                <a:srgbClr val="FFC000"/>
              </a:solidFill>
            </a:endParaRPr>
          </a:p>
          <a:p>
            <a:pPr lvl="1" eaLnBrk="1" hangingPunct="1">
              <a:lnSpc>
                <a:spcPct val="80000"/>
              </a:lnSpc>
              <a:defRPr/>
            </a:pPr>
            <a:endParaRPr lang="en-US" sz="2000" dirty="0">
              <a:solidFill>
                <a:srgbClr val="FFC000"/>
              </a:solidFill>
            </a:endParaRPr>
          </a:p>
        </p:txBody>
      </p:sp>
      <p:pic>
        <p:nvPicPr>
          <p:cNvPr id="34821" name="Picture 2" descr="A picture containing indoor, cluttered&#10;&#10;Description automatically generated">
            <a:extLst>
              <a:ext uri="{FF2B5EF4-FFF2-40B4-BE49-F238E27FC236}">
                <a16:creationId xmlns:a16="http://schemas.microsoft.com/office/drawing/2014/main" id="{ECB54AF6-2262-C593-B863-37E19EA1F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088" y="3200400"/>
            <a:ext cx="4695825"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D10C-C3F0-47C4-45F5-BCAC22A92851}"/>
              </a:ext>
            </a:extLst>
          </p:cNvPr>
          <p:cNvSpPr>
            <a:spLocks noGrp="1"/>
          </p:cNvSpPr>
          <p:nvPr>
            <p:ph type="title"/>
          </p:nvPr>
        </p:nvSpPr>
        <p:spPr/>
        <p:txBody>
          <a:bodyPr/>
          <a:lstStyle/>
          <a:p>
            <a:pPr>
              <a:defRPr/>
            </a:pPr>
            <a:r>
              <a:rPr lang="en-US" dirty="0"/>
              <a:t>What’s the difference between AAS and ATC?</a:t>
            </a:r>
          </a:p>
        </p:txBody>
      </p:sp>
      <p:sp>
        <p:nvSpPr>
          <p:cNvPr id="3" name="Content Placeholder 2">
            <a:extLst>
              <a:ext uri="{FF2B5EF4-FFF2-40B4-BE49-F238E27FC236}">
                <a16:creationId xmlns:a16="http://schemas.microsoft.com/office/drawing/2014/main" id="{56387AD4-519B-A554-0A0F-B6CC7ADA64A5}"/>
              </a:ext>
            </a:extLst>
          </p:cNvPr>
          <p:cNvSpPr>
            <a:spLocks noGrp="1"/>
          </p:cNvSpPr>
          <p:nvPr>
            <p:ph idx="1"/>
          </p:nvPr>
        </p:nvSpPr>
        <p:spPr/>
        <p:txBody>
          <a:bodyPr/>
          <a:lstStyle/>
          <a:p>
            <a:pPr>
              <a:defRPr/>
            </a:pPr>
            <a:r>
              <a:rPr lang="en-US" sz="2000" dirty="0"/>
              <a:t>If you want to work as a sonographer in a health care facility, it doesn’t matter what degree you have.  You only need to be registered Sonographer.</a:t>
            </a:r>
          </a:p>
          <a:p>
            <a:pPr>
              <a:defRPr/>
            </a:pPr>
            <a:endParaRPr lang="en-US" sz="2000" dirty="0"/>
          </a:p>
          <a:p>
            <a:pPr>
              <a:defRPr/>
            </a:pPr>
            <a:r>
              <a:rPr lang="en-US" sz="2000" dirty="0"/>
              <a:t>If you want to progress in your career, you will need a higher degree, preferable a bachelor degree or higher.  Does not need to be in ultrasound.</a:t>
            </a:r>
          </a:p>
          <a:p>
            <a:pPr lvl="1">
              <a:defRPr/>
            </a:pPr>
            <a:r>
              <a:rPr lang="en-US" sz="2000" dirty="0"/>
              <a:t>Management</a:t>
            </a:r>
          </a:p>
          <a:p>
            <a:pPr lvl="1">
              <a:defRPr/>
            </a:pPr>
            <a:r>
              <a:rPr lang="en-US" sz="2000" dirty="0"/>
              <a:t>Sale</a:t>
            </a:r>
          </a:p>
          <a:p>
            <a:pPr lvl="1">
              <a:defRPr/>
            </a:pPr>
            <a:r>
              <a:rPr lang="en-US" sz="2000" dirty="0"/>
              <a:t>App specialist</a:t>
            </a:r>
          </a:p>
          <a:p>
            <a:pPr lvl="1">
              <a:defRPr/>
            </a:pPr>
            <a:r>
              <a:rPr lang="en-US" sz="2000" dirty="0"/>
              <a:t>Education</a:t>
            </a:r>
          </a:p>
          <a:p>
            <a:pPr lvl="1">
              <a:defRPr/>
            </a:pPr>
            <a:endParaRPr lang="en-US" sz="1400" dirty="0"/>
          </a:p>
        </p:txBody>
      </p:sp>
      <p:sp>
        <p:nvSpPr>
          <p:cNvPr id="36868" name="Slide Number Placeholder 3">
            <a:extLst>
              <a:ext uri="{FF2B5EF4-FFF2-40B4-BE49-F238E27FC236}">
                <a16:creationId xmlns:a16="http://schemas.microsoft.com/office/drawing/2014/main" id="{F70DDEE2-8984-DD0E-889B-C52FD18F51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B41C8599-A419-409E-A104-431FE776E89D}" type="slidenum">
              <a:rPr lang="en-US" altLang="en-US" sz="1200" smtClean="0"/>
              <a:pPr>
                <a:spcBef>
                  <a:spcPct val="0"/>
                </a:spcBef>
                <a:buClrTx/>
                <a:buFontTx/>
                <a:buNone/>
              </a:pPr>
              <a:t>17</a:t>
            </a:fld>
            <a:endParaRPr lang="en-US" altLang="en-US" sz="12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CCDF-AD18-81DD-EF52-5C04052322B0}"/>
              </a:ext>
            </a:extLst>
          </p:cNvPr>
          <p:cNvSpPr>
            <a:spLocks noGrp="1"/>
          </p:cNvSpPr>
          <p:nvPr>
            <p:ph type="title"/>
          </p:nvPr>
        </p:nvSpPr>
        <p:spPr>
          <a:xfrm>
            <a:off x="457200" y="274638"/>
            <a:ext cx="8229600" cy="2163762"/>
          </a:xfrm>
        </p:spPr>
        <p:txBody>
          <a:bodyPr/>
          <a:lstStyle/>
          <a:p>
            <a:pPr>
              <a:defRPr/>
            </a:pPr>
            <a:r>
              <a:rPr lang="en-US" sz="2800" dirty="0"/>
              <a:t>Do you have an Associate Degree in Allied Health (2-year education program in a patient-care related area) or a Bachelor’s degree in any area?</a:t>
            </a:r>
          </a:p>
        </p:txBody>
      </p:sp>
      <p:sp>
        <p:nvSpPr>
          <p:cNvPr id="3" name="Content Placeholder 2">
            <a:extLst>
              <a:ext uri="{FF2B5EF4-FFF2-40B4-BE49-F238E27FC236}">
                <a16:creationId xmlns:a16="http://schemas.microsoft.com/office/drawing/2014/main" id="{E0FEA573-EC4F-673A-1A84-B066C9DE2B2F}"/>
              </a:ext>
            </a:extLst>
          </p:cNvPr>
          <p:cNvSpPr>
            <a:spLocks noGrp="1"/>
          </p:cNvSpPr>
          <p:nvPr>
            <p:ph idx="1"/>
          </p:nvPr>
        </p:nvSpPr>
        <p:spPr>
          <a:xfrm>
            <a:off x="2438400" y="2933700"/>
            <a:ext cx="6019800" cy="876300"/>
          </a:xfrm>
        </p:spPr>
        <p:txBody>
          <a:bodyPr/>
          <a:lstStyle/>
          <a:p>
            <a:pPr marL="0" indent="0">
              <a:buFontTx/>
              <a:buNone/>
              <a:defRPr/>
            </a:pPr>
            <a:r>
              <a:rPr lang="en-US" sz="2000" dirty="0"/>
              <a:t>You can apply for the Diagnostic Medical Sonography, Associate Applied Science Degree (AAS) Program</a:t>
            </a:r>
          </a:p>
          <a:p>
            <a:pPr marL="0" indent="0">
              <a:buFontTx/>
              <a:buNone/>
              <a:defRPr/>
            </a:pPr>
            <a:endParaRPr lang="en-US" sz="2000" dirty="0"/>
          </a:p>
          <a:p>
            <a:pPr>
              <a:defRPr/>
            </a:pPr>
            <a:endParaRPr lang="en-US" sz="2000" dirty="0"/>
          </a:p>
          <a:p>
            <a:pPr>
              <a:defRPr/>
            </a:pPr>
            <a:endParaRPr lang="en-US" sz="2000" dirty="0"/>
          </a:p>
          <a:p>
            <a:pPr marL="0" indent="0">
              <a:buFontTx/>
              <a:buNone/>
              <a:defRPr/>
            </a:pPr>
            <a:r>
              <a:rPr lang="en-US" sz="2000" dirty="0"/>
              <a:t>You can apply for the Diagnostic Medical Sonography, Advanced Technical Certificate (ATC) Program</a:t>
            </a:r>
          </a:p>
          <a:p>
            <a:pPr marL="0" indent="0">
              <a:buFontTx/>
              <a:buNone/>
              <a:defRPr/>
            </a:pPr>
            <a:endParaRPr lang="en-US" sz="2000" dirty="0"/>
          </a:p>
        </p:txBody>
      </p:sp>
      <p:sp>
        <p:nvSpPr>
          <p:cNvPr id="37892" name="Slide Number Placeholder 3">
            <a:extLst>
              <a:ext uri="{FF2B5EF4-FFF2-40B4-BE49-F238E27FC236}">
                <a16:creationId xmlns:a16="http://schemas.microsoft.com/office/drawing/2014/main" id="{F07708C9-72F3-847A-63CF-778C6A8810A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B1B646D9-30E5-4CD6-A009-AB91E7A4E8CD}" type="slidenum">
              <a:rPr lang="en-US" altLang="en-US" sz="1200" smtClean="0"/>
              <a:pPr>
                <a:spcBef>
                  <a:spcPct val="0"/>
                </a:spcBef>
                <a:buClrTx/>
                <a:buFontTx/>
                <a:buNone/>
              </a:pPr>
              <a:t>18</a:t>
            </a:fld>
            <a:endParaRPr lang="en-US" altLang="en-US" sz="1200"/>
          </a:p>
        </p:txBody>
      </p:sp>
      <p:pic>
        <p:nvPicPr>
          <p:cNvPr id="37893" name="Picture 4">
            <a:extLst>
              <a:ext uri="{FF2B5EF4-FFF2-40B4-BE49-F238E27FC236}">
                <a16:creationId xmlns:a16="http://schemas.microsoft.com/office/drawing/2014/main" id="{158BDEA3-FB68-4389-8D82-C8F6C5E24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17208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a:extLst>
              <a:ext uri="{FF2B5EF4-FFF2-40B4-BE49-F238E27FC236}">
                <a16:creationId xmlns:a16="http://schemas.microsoft.com/office/drawing/2014/main" id="{8B3B2096-3252-2DAE-2E54-DD1A4BB9F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92625"/>
            <a:ext cx="19240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AE57-2DEA-6C05-7D26-CCD1534EF6A9}"/>
              </a:ext>
            </a:extLst>
          </p:cNvPr>
          <p:cNvSpPr>
            <a:spLocks noGrp="1"/>
          </p:cNvSpPr>
          <p:nvPr>
            <p:ph type="title"/>
          </p:nvPr>
        </p:nvSpPr>
        <p:spPr/>
        <p:txBody>
          <a:bodyPr/>
          <a:lstStyle/>
          <a:p>
            <a:pPr>
              <a:defRPr/>
            </a:pPr>
            <a:r>
              <a:rPr lang="en-US" sz="2800" dirty="0">
                <a:solidFill>
                  <a:srgbClr val="00CC00"/>
                </a:solidFill>
              </a:rPr>
              <a:t>Diagnostic Medical Sonography, AAS Program</a:t>
            </a:r>
            <a:br>
              <a:rPr lang="en-US" sz="3200" dirty="0"/>
            </a:br>
            <a:r>
              <a:rPr lang="en-US" sz="3200" dirty="0"/>
              <a:t>Degree Plan</a:t>
            </a:r>
          </a:p>
        </p:txBody>
      </p:sp>
      <p:graphicFrame>
        <p:nvGraphicFramePr>
          <p:cNvPr id="6" name="Table 6">
            <a:extLst>
              <a:ext uri="{FF2B5EF4-FFF2-40B4-BE49-F238E27FC236}">
                <a16:creationId xmlns:a16="http://schemas.microsoft.com/office/drawing/2014/main" id="{4599D620-2862-AF3F-F989-21B3B398FCF4}"/>
              </a:ext>
            </a:extLst>
          </p:cNvPr>
          <p:cNvGraphicFramePr>
            <a:graphicFrameLocks noGrp="1"/>
          </p:cNvGraphicFramePr>
          <p:nvPr>
            <p:ph idx="1"/>
          </p:nvPr>
        </p:nvGraphicFramePr>
        <p:xfrm>
          <a:off x="228600" y="1409700"/>
          <a:ext cx="8686800" cy="4789488"/>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640074">
                <a:tc>
                  <a:txBody>
                    <a:bodyPr/>
                    <a:lstStyle/>
                    <a:p>
                      <a:r>
                        <a:rPr lang="en-US" sz="1800" dirty="0"/>
                        <a:t>Prerequisites</a:t>
                      </a:r>
                    </a:p>
                  </a:txBody>
                  <a:tcPr marT="45717" marB="45717"/>
                </a:tc>
                <a:tc>
                  <a:txBody>
                    <a:bodyPr/>
                    <a:lstStyle/>
                    <a:p>
                      <a:r>
                        <a:rPr lang="en-US" sz="1800" dirty="0"/>
                        <a:t>Semester 1</a:t>
                      </a:r>
                    </a:p>
                  </a:txBody>
                  <a:tcPr marT="45717" marB="45717"/>
                </a:tc>
                <a:tc>
                  <a:txBody>
                    <a:bodyPr/>
                    <a:lstStyle/>
                    <a:p>
                      <a:r>
                        <a:rPr lang="en-US" sz="1800" dirty="0"/>
                        <a:t>Semester 2</a:t>
                      </a:r>
                    </a:p>
                  </a:txBody>
                  <a:tcPr marT="45717" marB="45717"/>
                </a:tc>
                <a:tc>
                  <a:txBody>
                    <a:bodyPr/>
                    <a:lstStyle/>
                    <a:p>
                      <a:r>
                        <a:rPr lang="en-US" sz="1800" dirty="0"/>
                        <a:t>Semester 3</a:t>
                      </a:r>
                    </a:p>
                  </a:txBody>
                  <a:tcPr marT="45717" marB="45717"/>
                </a:tc>
                <a:tc>
                  <a:txBody>
                    <a:bodyPr/>
                    <a:lstStyle/>
                    <a:p>
                      <a:r>
                        <a:rPr lang="en-US" sz="1800" dirty="0"/>
                        <a:t>Semester 4</a:t>
                      </a:r>
                    </a:p>
                  </a:txBody>
                  <a:tcPr marT="45717" marB="45717"/>
                </a:tc>
                <a:tc>
                  <a:txBody>
                    <a:bodyPr/>
                    <a:lstStyle/>
                    <a:p>
                      <a:r>
                        <a:rPr lang="en-US" sz="1800" dirty="0"/>
                        <a:t>Semester 5</a:t>
                      </a:r>
                    </a:p>
                  </a:txBody>
                  <a:tcPr marT="45717" marB="45717"/>
                </a:tc>
                <a:extLst>
                  <a:ext uri="{0D108BD9-81ED-4DB2-BD59-A6C34878D82A}">
                    <a16:rowId xmlns:a16="http://schemas.microsoft.com/office/drawing/2014/main" val="10000"/>
                  </a:ext>
                </a:extLst>
              </a:tr>
              <a:tr h="4149414">
                <a:tc>
                  <a:txBody>
                    <a:bodyPr/>
                    <a:lstStyle/>
                    <a:p>
                      <a:r>
                        <a:rPr lang="en-US" sz="1000" kern="1200" dirty="0">
                          <a:solidFill>
                            <a:srgbClr val="00B050"/>
                          </a:solidFill>
                          <a:effectLst/>
                          <a:latin typeface="+mn-lt"/>
                          <a:ea typeface="+mn-ea"/>
                          <a:cs typeface="+mn-cs"/>
                        </a:rPr>
                        <a:t>HPRS 1201 </a:t>
                      </a:r>
                    </a:p>
                    <a:p>
                      <a:r>
                        <a:rPr lang="en-US" sz="1000" kern="1200" dirty="0">
                          <a:solidFill>
                            <a:srgbClr val="00B050"/>
                          </a:solidFill>
                          <a:effectLst/>
                          <a:latin typeface="+mn-lt"/>
                          <a:ea typeface="+mn-ea"/>
                          <a:cs typeface="+mn-cs"/>
                        </a:rPr>
                        <a:t>Intro to health Professionals</a:t>
                      </a:r>
                    </a:p>
                    <a:p>
                      <a:endParaRPr lang="en-US" sz="1000" kern="1200" dirty="0">
                        <a:solidFill>
                          <a:srgbClr val="00B05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B050"/>
                          </a:solidFill>
                          <a:effectLst/>
                          <a:latin typeface="+mn-lt"/>
                          <a:ea typeface="+mn-ea"/>
                          <a:cs typeface="+mn-cs"/>
                        </a:rPr>
                        <a:t>BIOL 2301 and BIOL 2101 (formerly BIOL 2401) – Anatomy &amp; Physiology I (LEC/LAB) OR higher</a:t>
                      </a:r>
                    </a:p>
                    <a:p>
                      <a:endParaRPr lang="en-US" sz="1000" kern="1200" dirty="0">
                        <a:solidFill>
                          <a:srgbClr val="00B050"/>
                        </a:solidFill>
                        <a:effectLst/>
                        <a:latin typeface="+mn-lt"/>
                        <a:ea typeface="+mn-ea"/>
                        <a:cs typeface="+mn-cs"/>
                      </a:endParaRPr>
                    </a:p>
                    <a:p>
                      <a:r>
                        <a:rPr lang="en-US" sz="1000" kern="1200" dirty="0">
                          <a:solidFill>
                            <a:srgbClr val="00B050"/>
                          </a:solidFill>
                          <a:effectLst/>
                          <a:latin typeface="+mn-lt"/>
                          <a:ea typeface="+mn-ea"/>
                          <a:cs typeface="+mn-cs"/>
                        </a:rPr>
                        <a:t>MATH 1314 – College Algebra or higher</a:t>
                      </a:r>
                    </a:p>
                    <a:p>
                      <a:endParaRPr lang="en-US" sz="1000" kern="1200" dirty="0">
                        <a:solidFill>
                          <a:srgbClr val="00B050"/>
                        </a:solidFill>
                        <a:effectLst/>
                        <a:latin typeface="+mn-lt"/>
                        <a:ea typeface="+mn-ea"/>
                        <a:cs typeface="+mn-cs"/>
                      </a:endParaRPr>
                    </a:p>
                    <a:p>
                      <a:r>
                        <a:rPr lang="en-US" sz="1000" kern="1200" dirty="0">
                          <a:solidFill>
                            <a:srgbClr val="00B050"/>
                          </a:solidFill>
                          <a:effectLst/>
                          <a:latin typeface="+mn-lt"/>
                          <a:ea typeface="+mn-ea"/>
                          <a:cs typeface="+mn-cs"/>
                        </a:rPr>
                        <a:t>ENGL 1301 – English Composition I OR higher OR Speech</a:t>
                      </a:r>
                    </a:p>
                    <a:p>
                      <a:endParaRPr lang="en-US" sz="1000" kern="1200" dirty="0">
                        <a:solidFill>
                          <a:srgbClr val="0070C0"/>
                        </a:solidFill>
                        <a:effectLst/>
                        <a:latin typeface="+mn-lt"/>
                        <a:ea typeface="+mn-ea"/>
                        <a:cs typeface="+mn-cs"/>
                      </a:endParaRPr>
                    </a:p>
                  </a:txBody>
                  <a:tcPr marT="45717" marB="45717"/>
                </a:tc>
                <a:tc>
                  <a:txBody>
                    <a:bodyPr/>
                    <a:lstStyle/>
                    <a:p>
                      <a:r>
                        <a:rPr lang="en-US" sz="1000" dirty="0"/>
                        <a:t>DMSO 1210 Intro to </a:t>
                      </a:r>
                      <a:r>
                        <a:rPr lang="en-US" sz="1000" dirty="0" err="1"/>
                        <a:t>Sono</a:t>
                      </a:r>
                      <a:endParaRPr lang="en-US" sz="1000" dirty="0"/>
                    </a:p>
                    <a:p>
                      <a:endParaRPr lang="en-US" sz="1000" dirty="0"/>
                    </a:p>
                    <a:p>
                      <a:r>
                        <a:rPr lang="en-US" sz="1000" dirty="0"/>
                        <a:t>DMSO 1441</a:t>
                      </a:r>
                    </a:p>
                    <a:p>
                      <a:r>
                        <a:rPr lang="en-US" sz="1000" dirty="0"/>
                        <a:t>Abdominopelvic </a:t>
                      </a:r>
                      <a:r>
                        <a:rPr lang="en-US" sz="1000" dirty="0" err="1"/>
                        <a:t>Sono</a:t>
                      </a:r>
                      <a:endParaRPr lang="en-US" sz="1000" dirty="0"/>
                    </a:p>
                    <a:p>
                      <a:endParaRPr lang="en-US" sz="1000" dirty="0"/>
                    </a:p>
                    <a:p>
                      <a:r>
                        <a:rPr lang="en-US" sz="1000" dirty="0"/>
                        <a:t>DMSO 2101</a:t>
                      </a:r>
                    </a:p>
                    <a:p>
                      <a:r>
                        <a:rPr lang="en-US" sz="1000" dirty="0"/>
                        <a:t>Basic US Physics</a:t>
                      </a:r>
                    </a:p>
                    <a:p>
                      <a:endParaRPr lang="en-US" sz="1000" dirty="0"/>
                    </a:p>
                    <a:p>
                      <a:r>
                        <a:rPr lang="en-US" sz="1000" dirty="0"/>
                        <a:t>DMSO 1355</a:t>
                      </a:r>
                    </a:p>
                    <a:p>
                      <a:r>
                        <a:rPr lang="en-US" sz="1000" dirty="0" err="1"/>
                        <a:t>Sono</a:t>
                      </a:r>
                      <a:r>
                        <a:rPr lang="en-US" sz="1000" dirty="0"/>
                        <a:t> </a:t>
                      </a:r>
                      <a:r>
                        <a:rPr lang="en-US" sz="1000" dirty="0" err="1"/>
                        <a:t>Pathotophysiology</a:t>
                      </a:r>
                      <a:endParaRPr lang="en-US" sz="1000" dirty="0"/>
                    </a:p>
                    <a:p>
                      <a:endParaRPr lang="en-US" sz="1000" dirty="0"/>
                    </a:p>
                    <a:p>
                      <a:r>
                        <a:rPr lang="en-US" sz="1000" dirty="0"/>
                        <a:t>DMSO 1351</a:t>
                      </a:r>
                    </a:p>
                    <a:p>
                      <a:r>
                        <a:rPr lang="en-US" sz="1000" dirty="0" err="1"/>
                        <a:t>Sono</a:t>
                      </a:r>
                      <a:r>
                        <a:rPr lang="en-US" sz="1000" dirty="0"/>
                        <a:t> Sect Anatomy</a:t>
                      </a:r>
                    </a:p>
                  </a:txBody>
                  <a:tcPr marT="45717" marB="45717"/>
                </a:tc>
                <a:tc>
                  <a:txBody>
                    <a:bodyPr/>
                    <a:lstStyle/>
                    <a:p>
                      <a:r>
                        <a:rPr lang="en-US" sz="1000" dirty="0"/>
                        <a:t>DMSO 2441</a:t>
                      </a:r>
                    </a:p>
                    <a:p>
                      <a:r>
                        <a:rPr lang="en-US" sz="1000" dirty="0" err="1"/>
                        <a:t>Sono</a:t>
                      </a:r>
                      <a:r>
                        <a:rPr lang="en-US" sz="1000" dirty="0"/>
                        <a:t> of Abdominopelvic Patho</a:t>
                      </a:r>
                    </a:p>
                    <a:p>
                      <a:endParaRPr lang="en-US" sz="1000" dirty="0"/>
                    </a:p>
                    <a:p>
                      <a:r>
                        <a:rPr lang="en-US" sz="1000" dirty="0"/>
                        <a:t>DMSO 2405 </a:t>
                      </a:r>
                    </a:p>
                    <a:p>
                      <a:r>
                        <a:rPr lang="en-US" sz="1000" dirty="0" err="1"/>
                        <a:t>Sono</a:t>
                      </a:r>
                      <a:r>
                        <a:rPr lang="en-US" sz="1000" dirty="0"/>
                        <a:t> of OB/GYN</a:t>
                      </a:r>
                    </a:p>
                    <a:p>
                      <a:endParaRPr lang="en-US" sz="1000" dirty="0"/>
                    </a:p>
                    <a:p>
                      <a:r>
                        <a:rPr lang="en-US" sz="1000" dirty="0"/>
                        <a:t>DMSO 1342</a:t>
                      </a:r>
                    </a:p>
                    <a:p>
                      <a:r>
                        <a:rPr lang="en-US" sz="1000" dirty="0"/>
                        <a:t>Intermediate US Physics</a:t>
                      </a:r>
                    </a:p>
                    <a:p>
                      <a:endParaRPr lang="en-US" sz="1000" dirty="0"/>
                    </a:p>
                    <a:p>
                      <a:r>
                        <a:rPr lang="en-US" sz="1000" dirty="0"/>
                        <a:t>DMSO 1266 </a:t>
                      </a:r>
                      <a:r>
                        <a:rPr lang="en-US" sz="1000" dirty="0" err="1"/>
                        <a:t>Sono</a:t>
                      </a:r>
                      <a:r>
                        <a:rPr lang="en-US" sz="1000" dirty="0"/>
                        <a:t> Practicum I</a:t>
                      </a:r>
                    </a:p>
                    <a:p>
                      <a:endParaRPr lang="en-US" sz="1000" dirty="0"/>
                    </a:p>
                    <a:p>
                      <a:r>
                        <a:rPr lang="en-US" sz="1000" dirty="0">
                          <a:solidFill>
                            <a:srgbClr val="00B050"/>
                          </a:solidFill>
                        </a:rPr>
                        <a:t>PHYS 1305 </a:t>
                      </a:r>
                    </a:p>
                    <a:p>
                      <a:r>
                        <a:rPr lang="en-US" sz="1000" dirty="0">
                          <a:solidFill>
                            <a:srgbClr val="00B050"/>
                          </a:solidFill>
                        </a:rPr>
                        <a:t>Elementary Physics I</a:t>
                      </a:r>
                    </a:p>
                    <a:p>
                      <a:endParaRPr lang="en-US" sz="1000" dirty="0">
                        <a:solidFill>
                          <a:srgbClr val="00B050"/>
                        </a:solidFill>
                      </a:endParaRPr>
                    </a:p>
                    <a:p>
                      <a:r>
                        <a:rPr lang="en-US" sz="1000" dirty="0">
                          <a:solidFill>
                            <a:srgbClr val="00B050"/>
                          </a:solidFill>
                        </a:rPr>
                        <a:t>XXXX #1##</a:t>
                      </a:r>
                    </a:p>
                    <a:p>
                      <a:r>
                        <a:rPr lang="en-US" sz="1000" dirty="0">
                          <a:solidFill>
                            <a:srgbClr val="00B050"/>
                          </a:solidFill>
                        </a:rPr>
                        <a:t>General Education Elective</a:t>
                      </a:r>
                    </a:p>
                  </a:txBody>
                  <a:tcPr marT="45717" marB="45717"/>
                </a:tc>
                <a:tc>
                  <a:txBody>
                    <a:bodyPr/>
                    <a:lstStyle/>
                    <a:p>
                      <a:r>
                        <a:rPr lang="en-US" sz="1000" dirty="0"/>
                        <a:t>DMSO 2351 </a:t>
                      </a:r>
                    </a:p>
                    <a:p>
                      <a:r>
                        <a:rPr lang="en-US" sz="1000" dirty="0"/>
                        <a:t>Doppler Physics</a:t>
                      </a:r>
                    </a:p>
                    <a:p>
                      <a:endParaRPr lang="en-US" sz="1000" dirty="0"/>
                    </a:p>
                    <a:p>
                      <a:r>
                        <a:rPr lang="en-US" sz="1000" dirty="0"/>
                        <a:t>DMSO 2342 </a:t>
                      </a:r>
                    </a:p>
                    <a:p>
                      <a:r>
                        <a:rPr lang="en-US" sz="1000" dirty="0" err="1"/>
                        <a:t>Sono</a:t>
                      </a:r>
                      <a:r>
                        <a:rPr lang="en-US" sz="1000" dirty="0"/>
                        <a:t> High Risk OB</a:t>
                      </a:r>
                    </a:p>
                    <a:p>
                      <a:endParaRPr lang="en-US" sz="1000" dirty="0"/>
                    </a:p>
                    <a:p>
                      <a:r>
                        <a:rPr lang="en-US" sz="1000" dirty="0"/>
                        <a:t>DMSO 2253 </a:t>
                      </a:r>
                    </a:p>
                    <a:p>
                      <a:r>
                        <a:rPr lang="en-US" sz="1000" dirty="0" err="1"/>
                        <a:t>Sono</a:t>
                      </a:r>
                      <a:r>
                        <a:rPr lang="en-US" sz="1000" dirty="0"/>
                        <a:t> of </a:t>
                      </a:r>
                      <a:r>
                        <a:rPr lang="en-US" sz="1000" dirty="0" err="1"/>
                        <a:t>Superfical</a:t>
                      </a:r>
                      <a:r>
                        <a:rPr lang="en-US" sz="1000" dirty="0"/>
                        <a:t> Structures</a:t>
                      </a:r>
                    </a:p>
                    <a:p>
                      <a:endParaRPr lang="en-US" sz="1000" dirty="0"/>
                    </a:p>
                    <a:p>
                      <a:r>
                        <a:rPr lang="en-US" sz="1000" dirty="0"/>
                        <a:t>DMSO 2266 </a:t>
                      </a:r>
                      <a:r>
                        <a:rPr lang="en-US" sz="1000" dirty="0" err="1"/>
                        <a:t>SonoPracticum</a:t>
                      </a:r>
                      <a:r>
                        <a:rPr lang="en-US" sz="1000" dirty="0"/>
                        <a:t> II</a:t>
                      </a:r>
                    </a:p>
                    <a:p>
                      <a:endParaRPr lang="en-US" sz="1000" dirty="0"/>
                    </a:p>
                    <a:p>
                      <a:r>
                        <a:rPr lang="en-US" sz="1000" dirty="0">
                          <a:solidFill>
                            <a:srgbClr val="00B050"/>
                          </a:solidFill>
                        </a:rPr>
                        <a:t>Phil 2306</a:t>
                      </a:r>
                    </a:p>
                    <a:p>
                      <a:r>
                        <a:rPr lang="en-US" sz="1000" dirty="0">
                          <a:solidFill>
                            <a:srgbClr val="00B050"/>
                          </a:solidFill>
                        </a:rPr>
                        <a:t>Into to Ethics</a:t>
                      </a:r>
                    </a:p>
                  </a:txBody>
                  <a:tcPr marT="45717" marB="45717"/>
                </a:tc>
                <a:tc>
                  <a:txBody>
                    <a:bodyPr/>
                    <a:lstStyle/>
                    <a:p>
                      <a:r>
                        <a:rPr lang="en-US" sz="1000" dirty="0"/>
                        <a:t>DMSO 2243 </a:t>
                      </a:r>
                    </a:p>
                    <a:p>
                      <a:r>
                        <a:rPr lang="en-US" sz="1000" dirty="0"/>
                        <a:t>Advanced US Physics</a:t>
                      </a:r>
                    </a:p>
                    <a:p>
                      <a:endParaRPr lang="en-US" sz="1000" dirty="0"/>
                    </a:p>
                    <a:p>
                      <a:r>
                        <a:rPr lang="en-US" sz="1000" dirty="0"/>
                        <a:t>DMSO 2130 </a:t>
                      </a:r>
                    </a:p>
                    <a:p>
                      <a:r>
                        <a:rPr lang="en-US" sz="1000" dirty="0"/>
                        <a:t>Advanced US and Review</a:t>
                      </a:r>
                    </a:p>
                    <a:p>
                      <a:endParaRPr lang="en-US" sz="1000" dirty="0"/>
                    </a:p>
                    <a:p>
                      <a:r>
                        <a:rPr lang="en-US" sz="1000" dirty="0"/>
                        <a:t>DMSO 2467</a:t>
                      </a:r>
                    </a:p>
                    <a:p>
                      <a:r>
                        <a:rPr lang="en-US" sz="1000" dirty="0"/>
                        <a:t>Practicum III</a:t>
                      </a:r>
                    </a:p>
                  </a:txBody>
                  <a:tcPr marT="45717" marB="45717"/>
                </a:tc>
                <a:tc>
                  <a:txBody>
                    <a:bodyPr/>
                    <a:lstStyle/>
                    <a:p>
                      <a:r>
                        <a:rPr lang="en-US" sz="1000" dirty="0"/>
                        <a:t>Graduated and working in the field</a:t>
                      </a:r>
                    </a:p>
                  </a:txBody>
                  <a:tcPr marT="45717" marB="45717"/>
                </a:tc>
                <a:extLst>
                  <a:ext uri="{0D108BD9-81ED-4DB2-BD59-A6C34878D82A}">
                    <a16:rowId xmlns:a16="http://schemas.microsoft.com/office/drawing/2014/main" val="10001"/>
                  </a:ext>
                </a:extLst>
              </a:tr>
            </a:tbl>
          </a:graphicData>
        </a:graphic>
      </p:graphicFrame>
      <p:sp>
        <p:nvSpPr>
          <p:cNvPr id="40986" name="Slide Number Placeholder 3">
            <a:extLst>
              <a:ext uri="{FF2B5EF4-FFF2-40B4-BE49-F238E27FC236}">
                <a16:creationId xmlns:a16="http://schemas.microsoft.com/office/drawing/2014/main" id="{10D1667F-0532-30E3-6A55-42C8A1A64C8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58350958-AA9C-45BF-A81C-824729F5AE44}" type="slidenum">
              <a:rPr lang="en-US" altLang="en-US" sz="1200" smtClean="0"/>
              <a:pPr>
                <a:spcBef>
                  <a:spcPct val="0"/>
                </a:spcBef>
                <a:buClrTx/>
                <a:buFontTx/>
                <a:buNone/>
              </a:pPr>
              <a:t>19</a:t>
            </a:fld>
            <a:endParaRPr lang="en-US" altLang="en-US" sz="1200"/>
          </a:p>
        </p:txBody>
      </p:sp>
      <p:sp>
        <p:nvSpPr>
          <p:cNvPr id="38936" name="TextBox 6">
            <a:extLst>
              <a:ext uri="{FF2B5EF4-FFF2-40B4-BE49-F238E27FC236}">
                <a16:creationId xmlns:a16="http://schemas.microsoft.com/office/drawing/2014/main" id="{7483BA6D-AE78-76F4-5EB5-3FB49825064E}"/>
              </a:ext>
            </a:extLst>
          </p:cNvPr>
          <p:cNvSpPr txBox="1">
            <a:spLocks noChangeArrowheads="1"/>
          </p:cNvSpPr>
          <p:nvPr/>
        </p:nvSpPr>
        <p:spPr bwMode="auto">
          <a:xfrm>
            <a:off x="277813" y="5380038"/>
            <a:ext cx="8382000" cy="830262"/>
          </a:xfrm>
          <a:prstGeom prst="rect">
            <a:avLst/>
          </a:prstGeom>
          <a:solidFill>
            <a:schemeClr val="accent5"/>
          </a:solidFill>
          <a:ln>
            <a:noFill/>
          </a:ln>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defRPr/>
            </a:pPr>
            <a:r>
              <a:rPr lang="en-US" altLang="en-US" sz="1600" dirty="0">
                <a:solidFill>
                  <a:srgbClr val="002060"/>
                </a:solidFill>
              </a:rPr>
              <a:t>Time management is extremely important in order to complete all these classes successfully.</a:t>
            </a:r>
          </a:p>
          <a:p>
            <a:pPr>
              <a:spcBef>
                <a:spcPct val="0"/>
              </a:spcBef>
              <a:buClrTx/>
              <a:buFontTx/>
              <a:buNone/>
              <a:defRPr/>
            </a:pPr>
            <a:r>
              <a:rPr lang="en-US" altLang="en-US" sz="1600" dirty="0">
                <a:solidFill>
                  <a:srgbClr val="002060"/>
                </a:solidFill>
              </a:rPr>
              <a:t>It is </a:t>
            </a:r>
            <a:r>
              <a:rPr lang="en-US" altLang="en-US" sz="1600" u="sng" dirty="0">
                <a:solidFill>
                  <a:srgbClr val="002060"/>
                </a:solidFill>
              </a:rPr>
              <a:t>highly recommended</a:t>
            </a:r>
            <a:r>
              <a:rPr lang="en-US" altLang="en-US" sz="1600" dirty="0">
                <a:solidFill>
                  <a:srgbClr val="002060"/>
                </a:solidFill>
              </a:rPr>
              <a:t> that all Core courses (courses in blue) be completed before starting the DMS program</a:t>
            </a:r>
            <a:r>
              <a:rPr lang="en-US" altLang="en-US" sz="1100" dirty="0">
                <a:solidFill>
                  <a:srgbClr val="002060"/>
                </a:solidFill>
              </a:rPr>
              <a:t>.</a:t>
            </a:r>
          </a:p>
        </p:txBody>
      </p:sp>
      <p:sp>
        <p:nvSpPr>
          <p:cNvPr id="4" name="TextBox 3">
            <a:extLst>
              <a:ext uri="{FF2B5EF4-FFF2-40B4-BE49-F238E27FC236}">
                <a16:creationId xmlns:a16="http://schemas.microsoft.com/office/drawing/2014/main" id="{BAB4DDC3-5638-B6C2-1080-C4748055B4E3}"/>
              </a:ext>
            </a:extLst>
          </p:cNvPr>
          <p:cNvSpPr txBox="1"/>
          <p:nvPr/>
        </p:nvSpPr>
        <p:spPr>
          <a:xfrm>
            <a:off x="206375" y="6276975"/>
            <a:ext cx="8024813" cy="461963"/>
          </a:xfrm>
          <a:prstGeom prst="rect">
            <a:avLst/>
          </a:prstGeom>
          <a:solidFill>
            <a:schemeClr val="accent1">
              <a:lumMod val="40000"/>
              <a:lumOff val="60000"/>
            </a:schemeClr>
          </a:solidFill>
        </p:spPr>
        <p:txBody>
          <a:bodyPr>
            <a:spAutoFit/>
          </a:bodyPr>
          <a:lstStyle/>
          <a:p>
            <a:pPr>
              <a:defRPr/>
            </a:pPr>
            <a:r>
              <a:rPr lang="en-US" sz="1200" dirty="0">
                <a:solidFill>
                  <a:srgbClr val="002060"/>
                </a:solidFill>
              </a:rPr>
              <a:t>XXXX #1##General Education Elective</a:t>
            </a:r>
          </a:p>
          <a:p>
            <a:pPr>
              <a:defRPr/>
            </a:pPr>
            <a:r>
              <a:rPr lang="en-US" sz="1200" dirty="0">
                <a:solidFill>
                  <a:srgbClr val="002060"/>
                </a:solidFill>
              </a:rPr>
              <a:t>https://catalog.hccs.edu/preview_program.php?catoid=7&amp;poid=3632&amp;hl=core+curriculum&amp;returnto=search</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31460065-5FE3-AED5-9CA7-2B7CDB5623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A50BD2A0-2DAA-40B1-8A4A-50D55EB3FB9A}" type="slidenum">
              <a:rPr lang="en-US" altLang="en-US" sz="1200" smtClean="0"/>
              <a:pPr>
                <a:spcBef>
                  <a:spcPct val="0"/>
                </a:spcBef>
                <a:buClrTx/>
                <a:buFontTx/>
                <a:buNone/>
              </a:pPr>
              <a:t>2</a:t>
            </a:fld>
            <a:endParaRPr lang="en-US" altLang="en-US" sz="1200"/>
          </a:p>
        </p:txBody>
      </p:sp>
      <p:sp>
        <p:nvSpPr>
          <p:cNvPr id="29698" name="Rectangle 2">
            <a:extLst>
              <a:ext uri="{FF2B5EF4-FFF2-40B4-BE49-F238E27FC236}">
                <a16:creationId xmlns:a16="http://schemas.microsoft.com/office/drawing/2014/main" id="{7993D670-54C6-0178-B2F6-AF366753FBB5}"/>
              </a:ext>
            </a:extLst>
          </p:cNvPr>
          <p:cNvSpPr>
            <a:spLocks noGrp="1" noChangeArrowheads="1"/>
          </p:cNvSpPr>
          <p:nvPr>
            <p:ph type="title"/>
          </p:nvPr>
        </p:nvSpPr>
        <p:spPr>
          <a:xfrm>
            <a:off x="457200" y="274638"/>
            <a:ext cx="8229600" cy="868362"/>
          </a:xfrm>
        </p:spPr>
        <p:txBody>
          <a:bodyPr/>
          <a:lstStyle/>
          <a:p>
            <a:pPr eaLnBrk="1" hangingPunct="1">
              <a:defRPr/>
            </a:pPr>
            <a:r>
              <a:rPr lang="en-US" sz="3200" i="1" dirty="0"/>
              <a:t>What is a Sonographer?</a:t>
            </a:r>
          </a:p>
        </p:txBody>
      </p:sp>
      <p:sp>
        <p:nvSpPr>
          <p:cNvPr id="29699" name="Rectangle 3">
            <a:extLst>
              <a:ext uri="{FF2B5EF4-FFF2-40B4-BE49-F238E27FC236}">
                <a16:creationId xmlns:a16="http://schemas.microsoft.com/office/drawing/2014/main" id="{C2C7BDAB-249E-65DC-3AEE-70BAC07270FD}"/>
              </a:ext>
            </a:extLst>
          </p:cNvPr>
          <p:cNvSpPr>
            <a:spLocks noGrp="1" noChangeArrowheads="1"/>
          </p:cNvSpPr>
          <p:nvPr>
            <p:ph type="body" idx="1"/>
          </p:nvPr>
        </p:nvSpPr>
        <p:spPr>
          <a:xfrm>
            <a:off x="609600" y="1219200"/>
            <a:ext cx="7772400" cy="5364163"/>
          </a:xfrm>
        </p:spPr>
        <p:txBody>
          <a:bodyPr/>
          <a:lstStyle/>
          <a:p>
            <a:pPr eaLnBrk="1" hangingPunct="1">
              <a:defRPr/>
            </a:pPr>
            <a:r>
              <a:rPr lang="en-US" sz="2000" dirty="0">
                <a:solidFill>
                  <a:schemeClr val="tx2"/>
                </a:solidFill>
              </a:rPr>
              <a:t>Allied Health professional that uses high frequency sound (ultrasound) to produce dynamic visual images of organs, structures, and blood vessels of the body to assist physicians in making a diagnosis.</a:t>
            </a:r>
          </a:p>
          <a:p>
            <a:pPr marL="0" indent="0" eaLnBrk="1" hangingPunct="1">
              <a:buNone/>
              <a:defRPr/>
            </a:pPr>
            <a:endParaRPr lang="en-US" sz="1000" dirty="0">
              <a:solidFill>
                <a:schemeClr val="tx2"/>
              </a:solidFill>
            </a:endParaRPr>
          </a:p>
          <a:p>
            <a:pPr eaLnBrk="1" hangingPunct="1">
              <a:defRPr/>
            </a:pPr>
            <a:r>
              <a:rPr lang="en-US" sz="2000" dirty="0">
                <a:solidFill>
                  <a:schemeClr val="tx2"/>
                </a:solidFill>
              </a:rPr>
              <a:t>Multiple area of specialization within Sonography</a:t>
            </a:r>
          </a:p>
          <a:p>
            <a:pPr lvl="1" eaLnBrk="1" hangingPunct="1">
              <a:defRPr/>
            </a:pPr>
            <a:r>
              <a:rPr lang="en-US" sz="1400" dirty="0">
                <a:solidFill>
                  <a:schemeClr val="tx2"/>
                </a:solidFill>
              </a:rPr>
              <a:t>Abdomen (AB)</a:t>
            </a:r>
          </a:p>
          <a:p>
            <a:pPr lvl="1" eaLnBrk="1" hangingPunct="1">
              <a:defRPr/>
            </a:pPr>
            <a:r>
              <a:rPr lang="en-US" sz="1400" dirty="0">
                <a:solidFill>
                  <a:schemeClr val="tx2"/>
                </a:solidFill>
              </a:rPr>
              <a:t>Breast (BR)</a:t>
            </a:r>
          </a:p>
          <a:p>
            <a:pPr lvl="1" eaLnBrk="1" hangingPunct="1">
              <a:defRPr/>
            </a:pPr>
            <a:r>
              <a:rPr lang="en-US" sz="1400" dirty="0">
                <a:solidFill>
                  <a:schemeClr val="tx2"/>
                </a:solidFill>
              </a:rPr>
              <a:t>Echocardiography </a:t>
            </a:r>
          </a:p>
          <a:p>
            <a:pPr lvl="2" eaLnBrk="1" hangingPunct="1">
              <a:defRPr/>
            </a:pPr>
            <a:r>
              <a:rPr lang="en-US" sz="1000" dirty="0">
                <a:solidFill>
                  <a:schemeClr val="tx2"/>
                </a:solidFill>
              </a:rPr>
              <a:t>Adult Echocardiography (AE)</a:t>
            </a:r>
          </a:p>
          <a:p>
            <a:pPr lvl="2" eaLnBrk="1" hangingPunct="1">
              <a:defRPr/>
            </a:pPr>
            <a:r>
              <a:rPr lang="en-US" sz="1000" dirty="0">
                <a:solidFill>
                  <a:schemeClr val="tx2"/>
                </a:solidFill>
              </a:rPr>
              <a:t>Fetal Echocardiography (FE)</a:t>
            </a:r>
          </a:p>
          <a:p>
            <a:pPr lvl="2" eaLnBrk="1" hangingPunct="1">
              <a:defRPr/>
            </a:pPr>
            <a:r>
              <a:rPr lang="en-US" sz="1000" dirty="0">
                <a:solidFill>
                  <a:schemeClr val="tx2"/>
                </a:solidFill>
              </a:rPr>
              <a:t>Pediatric </a:t>
            </a:r>
            <a:r>
              <a:rPr lang="en-US" sz="1000" dirty="0" err="1">
                <a:solidFill>
                  <a:schemeClr val="tx2"/>
                </a:solidFill>
              </a:rPr>
              <a:t>Echochardiography</a:t>
            </a:r>
            <a:r>
              <a:rPr lang="en-US" sz="1000" dirty="0">
                <a:solidFill>
                  <a:schemeClr val="tx2"/>
                </a:solidFill>
              </a:rPr>
              <a:t> (PE)</a:t>
            </a:r>
          </a:p>
          <a:p>
            <a:pPr lvl="1" eaLnBrk="1" hangingPunct="1">
              <a:defRPr/>
            </a:pPr>
            <a:r>
              <a:rPr lang="en-US" sz="1400" dirty="0">
                <a:solidFill>
                  <a:schemeClr val="tx2"/>
                </a:solidFill>
              </a:rPr>
              <a:t>Musculoskeletal (RMSK)</a:t>
            </a:r>
          </a:p>
          <a:p>
            <a:pPr lvl="1" eaLnBrk="1" hangingPunct="1">
              <a:defRPr/>
            </a:pPr>
            <a:r>
              <a:rPr lang="en-US" sz="1400" dirty="0">
                <a:solidFill>
                  <a:schemeClr val="tx2"/>
                </a:solidFill>
              </a:rPr>
              <a:t>Obstetrics and Gynecology (OB/GYN)</a:t>
            </a:r>
          </a:p>
          <a:p>
            <a:pPr lvl="1" eaLnBrk="1" hangingPunct="1">
              <a:defRPr/>
            </a:pPr>
            <a:r>
              <a:rPr lang="en-US" sz="1400" dirty="0">
                <a:solidFill>
                  <a:schemeClr val="tx2"/>
                </a:solidFill>
              </a:rPr>
              <a:t>Pediatric Sonography (PS)</a:t>
            </a:r>
          </a:p>
          <a:p>
            <a:pPr lvl="1" eaLnBrk="1" hangingPunct="1">
              <a:defRPr/>
            </a:pPr>
            <a:r>
              <a:rPr lang="en-US" sz="1400" dirty="0">
                <a:solidFill>
                  <a:schemeClr val="tx2"/>
                </a:solidFill>
              </a:rPr>
              <a:t>Vascular Technology (VT)</a:t>
            </a:r>
          </a:p>
          <a:p>
            <a:pPr marL="457200" lvl="1" indent="0" eaLnBrk="1" hangingPunct="1">
              <a:buFontTx/>
              <a:buNone/>
              <a:defRPr/>
            </a:pPr>
            <a:endParaRPr lang="en-US" sz="1000" dirty="0">
              <a:solidFill>
                <a:schemeClr val="tx2"/>
              </a:solidFill>
            </a:endParaRPr>
          </a:p>
          <a:p>
            <a:pPr eaLnBrk="1" hangingPunct="1">
              <a:defRPr/>
            </a:pPr>
            <a:r>
              <a:rPr lang="en-US" sz="2000" dirty="0">
                <a:solidFill>
                  <a:schemeClr val="tx2"/>
                </a:solidFill>
              </a:rPr>
              <a:t>Our program covers general concentration areas</a:t>
            </a:r>
          </a:p>
          <a:p>
            <a:pPr lvl="1" eaLnBrk="1" hangingPunct="1">
              <a:defRPr/>
            </a:pPr>
            <a:r>
              <a:rPr lang="en-US" sz="1400" dirty="0">
                <a:effectLst/>
                <a:latin typeface="Times New Roman" panose="02020603050405020304" pitchFamily="18" charset="0"/>
                <a:ea typeface="Calibri" panose="020F0502020204030204" pitchFamily="34" charset="0"/>
              </a:rPr>
              <a:t>Abdominal-extended concentration</a:t>
            </a:r>
          </a:p>
          <a:p>
            <a:pPr lvl="1" eaLnBrk="1" hangingPunct="1">
              <a:defRPr/>
            </a:pPr>
            <a:r>
              <a:rPr lang="en-US" sz="1400" dirty="0">
                <a:effectLst/>
                <a:latin typeface="Times New Roman" panose="02020603050405020304" pitchFamily="18" charset="0"/>
                <a:ea typeface="Calibri" panose="020F0502020204030204" pitchFamily="34" charset="0"/>
              </a:rPr>
              <a:t>Obstetrics</a:t>
            </a:r>
            <a:r>
              <a:rPr lang="en-US" sz="1400" spc="-10" dirty="0">
                <a:effectLst/>
                <a:latin typeface="Times New Roman" panose="02020603050405020304" pitchFamily="18" charset="0"/>
                <a:ea typeface="Calibri" panose="020F0502020204030204" pitchFamily="34" charset="0"/>
              </a:rPr>
              <a:t> </a:t>
            </a:r>
            <a:r>
              <a:rPr lang="en-US" sz="1400" dirty="0">
                <a:effectLst/>
                <a:latin typeface="Times New Roman" panose="02020603050405020304" pitchFamily="18" charset="0"/>
                <a:ea typeface="Calibri" panose="020F0502020204030204" pitchFamily="34" charset="0"/>
              </a:rPr>
              <a:t>and</a:t>
            </a:r>
            <a:r>
              <a:rPr lang="en-US" sz="1400" spc="5" dirty="0">
                <a:effectLst/>
                <a:latin typeface="Times New Roman" panose="02020603050405020304" pitchFamily="18" charset="0"/>
                <a:ea typeface="Calibri" panose="020F0502020204030204" pitchFamily="34" charset="0"/>
              </a:rPr>
              <a:t> </a:t>
            </a:r>
            <a:r>
              <a:rPr lang="en-US" sz="1400" dirty="0">
                <a:effectLst/>
                <a:latin typeface="Times New Roman" panose="02020603050405020304" pitchFamily="18" charset="0"/>
                <a:ea typeface="Calibri" panose="020F0502020204030204" pitchFamily="34" charset="0"/>
              </a:rPr>
              <a:t>gynecology sonography</a:t>
            </a:r>
            <a:r>
              <a:rPr lang="en-US" sz="1400" spc="5" dirty="0">
                <a:effectLst/>
                <a:latin typeface="Times New Roman" panose="02020603050405020304" pitchFamily="18" charset="0"/>
                <a:ea typeface="Calibri" panose="020F0502020204030204" pitchFamily="34" charset="0"/>
              </a:rPr>
              <a:t> </a:t>
            </a:r>
            <a:r>
              <a:rPr lang="en-US" sz="1400" dirty="0">
                <a:effectLst/>
                <a:latin typeface="Times New Roman" panose="02020603050405020304" pitchFamily="18" charset="0"/>
                <a:ea typeface="Calibri" panose="020F0502020204030204" pitchFamily="34" charset="0"/>
              </a:rPr>
              <a:t>concentrations</a:t>
            </a:r>
            <a:endParaRPr lang="en-US" sz="1400" dirty="0">
              <a:solidFill>
                <a:schemeClr val="tx2"/>
              </a:solidFill>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13DB9-F3F8-45CD-5A84-D368FA626552}"/>
              </a:ext>
            </a:extLst>
          </p:cNvPr>
          <p:cNvSpPr>
            <a:spLocks noGrp="1"/>
          </p:cNvSpPr>
          <p:nvPr>
            <p:ph type="title"/>
          </p:nvPr>
        </p:nvSpPr>
        <p:spPr/>
        <p:txBody>
          <a:bodyPr/>
          <a:lstStyle/>
          <a:p>
            <a:pPr>
              <a:defRPr/>
            </a:pPr>
            <a:r>
              <a:rPr lang="en-US" dirty="0"/>
              <a:t>Physics Course</a:t>
            </a:r>
          </a:p>
        </p:txBody>
      </p:sp>
      <p:sp>
        <p:nvSpPr>
          <p:cNvPr id="3" name="Content Placeholder 2">
            <a:extLst>
              <a:ext uri="{FF2B5EF4-FFF2-40B4-BE49-F238E27FC236}">
                <a16:creationId xmlns:a16="http://schemas.microsoft.com/office/drawing/2014/main" id="{CECE5552-7997-42F5-997F-72DF5E80233B}"/>
              </a:ext>
            </a:extLst>
          </p:cNvPr>
          <p:cNvSpPr>
            <a:spLocks noGrp="1"/>
          </p:cNvSpPr>
          <p:nvPr>
            <p:ph idx="1"/>
          </p:nvPr>
        </p:nvSpPr>
        <p:spPr/>
        <p:txBody>
          <a:bodyPr/>
          <a:lstStyle/>
          <a:p>
            <a:pPr>
              <a:defRPr/>
            </a:pPr>
            <a:r>
              <a:rPr lang="en-US" sz="1400" dirty="0">
                <a:effectLst/>
                <a:latin typeface="Verdana" panose="020B0604030504040204" pitchFamily="34" charset="0"/>
              </a:rPr>
              <a:t>Needing 4 credits</a:t>
            </a:r>
          </a:p>
          <a:p>
            <a:pPr>
              <a:defRPr/>
            </a:pPr>
            <a:endParaRPr lang="en-US" sz="1200" dirty="0">
              <a:effectLst/>
              <a:latin typeface="Verdana" panose="020B0604030504040204" pitchFamily="34" charset="0"/>
            </a:endParaRPr>
          </a:p>
          <a:p>
            <a:pPr lvl="1">
              <a:defRPr/>
            </a:pPr>
            <a:r>
              <a:rPr lang="en-US" sz="1200" dirty="0">
                <a:effectLst/>
                <a:latin typeface="Verdana" panose="020B0604030504040204" pitchFamily="34" charset="0"/>
              </a:rPr>
              <a:t>For the </a:t>
            </a:r>
            <a:r>
              <a:rPr lang="en-US" sz="1200" b="1" dirty="0">
                <a:effectLst/>
                <a:latin typeface="Verdana" panose="020B0604030504040204" pitchFamily="34" charset="0"/>
              </a:rPr>
              <a:t>PHYS 1305</a:t>
            </a:r>
            <a:r>
              <a:rPr lang="en-US" sz="1200" dirty="0">
                <a:effectLst/>
                <a:latin typeface="Verdana" panose="020B0604030504040204" pitchFamily="34" charset="0"/>
              </a:rPr>
              <a:t> and the </a:t>
            </a:r>
            <a:r>
              <a:rPr lang="en-US" sz="1200" b="1" dirty="0">
                <a:effectLst/>
                <a:latin typeface="Verdana" panose="020B0604030504040204" pitchFamily="34" charset="0"/>
              </a:rPr>
              <a:t>1 credit elective</a:t>
            </a:r>
            <a:r>
              <a:rPr lang="en-US" sz="1200" dirty="0">
                <a:effectLst/>
                <a:latin typeface="Verdana" panose="020B0604030504040204" pitchFamily="34" charset="0"/>
              </a:rPr>
              <a:t> option (</a:t>
            </a:r>
            <a:r>
              <a:rPr lang="en-US" sz="1200" b="1" dirty="0">
                <a:effectLst/>
                <a:latin typeface="Verdana" panose="020B0604030504040204" pitchFamily="34" charset="0"/>
              </a:rPr>
              <a:t>4 Total Credits required</a:t>
            </a:r>
            <a:r>
              <a:rPr lang="en-US" sz="1200" dirty="0">
                <a:effectLst/>
                <a:latin typeface="Verdana" panose="020B0604030504040204" pitchFamily="34" charset="0"/>
              </a:rPr>
              <a:t>) students can use </a:t>
            </a:r>
            <a:r>
              <a:rPr lang="en-US" sz="1200" b="1" dirty="0">
                <a:effectLst/>
                <a:latin typeface="Verdana" panose="020B0604030504040204" pitchFamily="34" charset="0"/>
              </a:rPr>
              <a:t>any general education course</a:t>
            </a:r>
            <a:r>
              <a:rPr lang="en-US" sz="1200" dirty="0">
                <a:effectLst/>
                <a:latin typeface="Verdana" panose="020B0604030504040204" pitchFamily="34" charset="0"/>
              </a:rPr>
              <a:t> (Reading, Writing, Math, or Science, 3 credits). </a:t>
            </a:r>
            <a:r>
              <a:rPr lang="en-US" sz="1200" b="1" dirty="0">
                <a:effectLst/>
                <a:latin typeface="Verdana" panose="020B0604030504040204" pitchFamily="34" charset="0"/>
              </a:rPr>
              <a:t>example:</a:t>
            </a:r>
            <a:r>
              <a:rPr lang="en-US" sz="1200" dirty="0">
                <a:effectLst/>
                <a:latin typeface="Verdana" panose="020B0604030504040204" pitchFamily="34" charset="0"/>
              </a:rPr>
              <a:t> CHEM, GEOL, PSYC, ENGL, MATH, etc. to fulfill the missing 1 credit elective.</a:t>
            </a:r>
          </a:p>
          <a:p>
            <a:pPr>
              <a:defRPr/>
            </a:pPr>
            <a:endParaRPr lang="en-US" sz="1200" dirty="0">
              <a:effectLst/>
              <a:latin typeface="Verdana" panose="020B0604030504040204" pitchFamily="34" charset="0"/>
            </a:endParaRPr>
          </a:p>
          <a:p>
            <a:pPr lvl="1">
              <a:defRPr/>
            </a:pPr>
            <a:r>
              <a:rPr lang="en-US" sz="1200" dirty="0">
                <a:effectLst/>
                <a:latin typeface="Verdana" panose="020B0604030504040204" pitchFamily="34" charset="0"/>
              </a:rPr>
              <a:t>Or if they have </a:t>
            </a:r>
            <a:r>
              <a:rPr lang="en-US" sz="1200" b="1" dirty="0">
                <a:effectLst/>
                <a:latin typeface="Verdana" panose="020B0604030504040204" pitchFamily="34" charset="0"/>
              </a:rPr>
              <a:t>PHYS 1105 lab, 1 credit</a:t>
            </a:r>
            <a:r>
              <a:rPr lang="en-US" sz="1200" dirty="0">
                <a:effectLst/>
                <a:latin typeface="Verdana" panose="020B0604030504040204" pitchFamily="34" charset="0"/>
              </a:rPr>
              <a:t> to add to the </a:t>
            </a:r>
            <a:r>
              <a:rPr lang="en-US" sz="1200" b="1" dirty="0">
                <a:effectLst/>
                <a:latin typeface="Verdana" panose="020B0604030504040204" pitchFamily="34" charset="0"/>
              </a:rPr>
              <a:t>PHYS 1305</a:t>
            </a:r>
            <a:r>
              <a:rPr lang="en-US" sz="1200" dirty="0">
                <a:effectLst/>
                <a:latin typeface="Verdana" panose="020B0604030504040204" pitchFamily="34" charset="0"/>
              </a:rPr>
              <a:t> to equal (</a:t>
            </a:r>
            <a:r>
              <a:rPr lang="en-US" sz="1200" b="1" dirty="0">
                <a:effectLst/>
                <a:latin typeface="Verdana" panose="020B0604030504040204" pitchFamily="34" charset="0"/>
              </a:rPr>
              <a:t>4 Total Credits required</a:t>
            </a:r>
            <a:r>
              <a:rPr lang="en-US" sz="1200" dirty="0">
                <a:effectLst/>
                <a:latin typeface="Verdana" panose="020B0604030504040204" pitchFamily="34" charset="0"/>
              </a:rPr>
              <a:t>)</a:t>
            </a:r>
          </a:p>
          <a:p>
            <a:pPr>
              <a:defRPr/>
            </a:pPr>
            <a:endParaRPr lang="en-US" sz="1200" dirty="0">
              <a:effectLst/>
              <a:latin typeface="Verdana" panose="020B0604030504040204" pitchFamily="34" charset="0"/>
            </a:endParaRPr>
          </a:p>
          <a:p>
            <a:pPr lvl="1">
              <a:defRPr/>
            </a:pPr>
            <a:r>
              <a:rPr lang="en-US" sz="1200" dirty="0">
                <a:effectLst/>
                <a:latin typeface="Verdana" panose="020B0604030504040204" pitchFamily="34" charset="0"/>
              </a:rPr>
              <a:t>Or if they have</a:t>
            </a:r>
            <a:r>
              <a:rPr lang="en-US" sz="1200" b="1" dirty="0">
                <a:effectLst/>
                <a:latin typeface="Verdana" panose="020B0604030504040204" pitchFamily="34" charset="0"/>
              </a:rPr>
              <a:t> PHYS 1405</a:t>
            </a:r>
            <a:r>
              <a:rPr lang="en-US" sz="1200" dirty="0">
                <a:effectLst/>
                <a:latin typeface="Verdana" panose="020B0604030504040204" pitchFamily="34" charset="0"/>
              </a:rPr>
              <a:t> </a:t>
            </a:r>
            <a:r>
              <a:rPr lang="en-US" sz="1200" b="1" dirty="0">
                <a:effectLst/>
                <a:latin typeface="Verdana" panose="020B0604030504040204" pitchFamily="34" charset="0"/>
              </a:rPr>
              <a:t>lecture</a:t>
            </a:r>
            <a:r>
              <a:rPr lang="en-US" sz="1200" dirty="0">
                <a:effectLst/>
                <a:latin typeface="Verdana" panose="020B0604030504040204" pitchFamily="34" charset="0"/>
              </a:rPr>
              <a:t> and</a:t>
            </a:r>
            <a:r>
              <a:rPr lang="en-US" sz="1200" b="1" dirty="0">
                <a:effectLst/>
                <a:latin typeface="Verdana" panose="020B0604030504040204" pitchFamily="34" charset="0"/>
              </a:rPr>
              <a:t> lab</a:t>
            </a:r>
            <a:r>
              <a:rPr lang="en-US" sz="1200" dirty="0">
                <a:effectLst/>
                <a:latin typeface="Verdana" panose="020B0604030504040204" pitchFamily="34" charset="0"/>
              </a:rPr>
              <a:t> (</a:t>
            </a:r>
            <a:r>
              <a:rPr lang="en-US" sz="1200" b="1" dirty="0">
                <a:effectLst/>
                <a:latin typeface="Verdana" panose="020B0604030504040204" pitchFamily="34" charset="0"/>
              </a:rPr>
              <a:t>4 Total Credits required</a:t>
            </a:r>
            <a:r>
              <a:rPr lang="en-US" sz="1200" dirty="0">
                <a:effectLst/>
                <a:latin typeface="Verdana" panose="020B0604030504040204" pitchFamily="34" charset="0"/>
              </a:rPr>
              <a:t>)</a:t>
            </a:r>
          </a:p>
          <a:p>
            <a:pPr marL="0" indent="0">
              <a:buFontTx/>
              <a:buNone/>
              <a:defRPr/>
            </a:pPr>
            <a:endParaRPr lang="en-US" dirty="0"/>
          </a:p>
        </p:txBody>
      </p:sp>
      <p:sp>
        <p:nvSpPr>
          <p:cNvPr id="41988" name="Slide Number Placeholder 3">
            <a:extLst>
              <a:ext uri="{FF2B5EF4-FFF2-40B4-BE49-F238E27FC236}">
                <a16:creationId xmlns:a16="http://schemas.microsoft.com/office/drawing/2014/main" id="{BD86BF2D-0266-A88B-859F-EFD6E8972DB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92D39332-977F-47E6-BA55-198F99EEEF29}" type="slidenum">
              <a:rPr lang="en-US" altLang="en-US" sz="1200" smtClean="0"/>
              <a:pPr>
                <a:spcBef>
                  <a:spcPct val="0"/>
                </a:spcBef>
                <a:buClrTx/>
                <a:buFontTx/>
                <a:buNone/>
              </a:pPr>
              <a:t>20</a:t>
            </a:fld>
            <a:endParaRPr lang="en-US" altLang="en-US" sz="12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EE2A-DE8E-BD49-A3EF-7CBC70BD9FFB}"/>
              </a:ext>
            </a:extLst>
          </p:cNvPr>
          <p:cNvSpPr>
            <a:spLocks noGrp="1"/>
          </p:cNvSpPr>
          <p:nvPr>
            <p:ph type="title"/>
          </p:nvPr>
        </p:nvSpPr>
        <p:spPr/>
        <p:txBody>
          <a:bodyPr/>
          <a:lstStyle/>
          <a:p>
            <a:pPr>
              <a:defRPr/>
            </a:pPr>
            <a:r>
              <a:rPr lang="en-US" sz="2800" dirty="0">
                <a:solidFill>
                  <a:srgbClr val="FFC000"/>
                </a:solidFill>
              </a:rPr>
              <a:t>Diagnostic Medical Sonography, ATC Program</a:t>
            </a:r>
            <a:br>
              <a:rPr lang="en-US" sz="3200" dirty="0"/>
            </a:br>
            <a:r>
              <a:rPr lang="en-US" sz="3200" dirty="0"/>
              <a:t>Degree Plan</a:t>
            </a:r>
          </a:p>
        </p:txBody>
      </p:sp>
      <p:graphicFrame>
        <p:nvGraphicFramePr>
          <p:cNvPr id="6" name="Table 6">
            <a:extLst>
              <a:ext uri="{FF2B5EF4-FFF2-40B4-BE49-F238E27FC236}">
                <a16:creationId xmlns:a16="http://schemas.microsoft.com/office/drawing/2014/main" id="{2E6F5DD4-7FA1-DBB5-6B82-0FE23B9AABE6}"/>
              </a:ext>
            </a:extLst>
          </p:cNvPr>
          <p:cNvGraphicFramePr>
            <a:graphicFrameLocks noGrp="1"/>
          </p:cNvGraphicFramePr>
          <p:nvPr>
            <p:ph idx="1"/>
          </p:nvPr>
        </p:nvGraphicFramePr>
        <p:xfrm>
          <a:off x="457200" y="1522413"/>
          <a:ext cx="8229600" cy="39370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Prerequisites</a:t>
                      </a:r>
                    </a:p>
                  </a:txBody>
                  <a:tcPr/>
                </a:tc>
                <a:tc>
                  <a:txBody>
                    <a:bodyPr/>
                    <a:lstStyle/>
                    <a:p>
                      <a:r>
                        <a:rPr lang="en-US" dirty="0"/>
                        <a:t>Semester 1</a:t>
                      </a:r>
                    </a:p>
                  </a:txBody>
                  <a:tcPr/>
                </a:tc>
                <a:tc>
                  <a:txBody>
                    <a:bodyPr/>
                    <a:lstStyle/>
                    <a:p>
                      <a:r>
                        <a:rPr lang="en-US" dirty="0"/>
                        <a:t>Semester 2</a:t>
                      </a:r>
                    </a:p>
                  </a:txBody>
                  <a:tcPr/>
                </a:tc>
                <a:tc>
                  <a:txBody>
                    <a:bodyPr/>
                    <a:lstStyle/>
                    <a:p>
                      <a:r>
                        <a:rPr lang="en-US" dirty="0"/>
                        <a:t>Semester 3</a:t>
                      </a:r>
                    </a:p>
                  </a:txBody>
                  <a:tcPr/>
                </a:tc>
                <a:tc>
                  <a:txBody>
                    <a:bodyPr/>
                    <a:lstStyle/>
                    <a:p>
                      <a:r>
                        <a:rPr lang="en-US" dirty="0"/>
                        <a:t>Semester 4</a:t>
                      </a:r>
                    </a:p>
                  </a:txBody>
                  <a:tcPr/>
                </a:tc>
                <a:extLst>
                  <a:ext uri="{0D108BD9-81ED-4DB2-BD59-A6C34878D82A}">
                    <a16:rowId xmlns:a16="http://schemas.microsoft.com/office/drawing/2014/main" val="10000"/>
                  </a:ext>
                </a:extLst>
              </a:tr>
              <a:tr h="370840">
                <a:tc>
                  <a:txBody>
                    <a:bodyPr/>
                    <a:lstStyle/>
                    <a:p>
                      <a:r>
                        <a:rPr lang="en-US" sz="1200" kern="1200" dirty="0">
                          <a:solidFill>
                            <a:srgbClr val="00B050"/>
                          </a:solidFill>
                          <a:effectLst/>
                          <a:latin typeface="+mn-lt"/>
                          <a:ea typeface="+mn-ea"/>
                          <a:cs typeface="+mn-cs"/>
                        </a:rPr>
                        <a:t>MATH 1314 – College Algebra or higher</a:t>
                      </a:r>
                    </a:p>
                    <a:p>
                      <a:endParaRPr lang="en-US" sz="1200" kern="1200" dirty="0">
                        <a:solidFill>
                          <a:srgbClr val="00B050"/>
                        </a:solidFill>
                        <a:effectLst/>
                        <a:latin typeface="+mn-lt"/>
                        <a:ea typeface="+mn-ea"/>
                        <a:cs typeface="+mn-cs"/>
                      </a:endParaRPr>
                    </a:p>
                    <a:p>
                      <a:r>
                        <a:rPr lang="en-US" sz="1200" kern="1200" dirty="0">
                          <a:solidFill>
                            <a:srgbClr val="00B050"/>
                          </a:solidFill>
                          <a:effectLst/>
                          <a:latin typeface="+mn-lt"/>
                          <a:ea typeface="+mn-ea"/>
                          <a:cs typeface="+mn-cs"/>
                        </a:rPr>
                        <a:t>PHYS 1305 – Introductory Physics I or higher OR Physics for Allied Health OR Radiographic Physics</a:t>
                      </a:r>
                    </a:p>
                    <a:p>
                      <a:endParaRPr lang="en-US" sz="1200" kern="1200" dirty="0">
                        <a:solidFill>
                          <a:srgbClr val="00B050"/>
                        </a:solidFill>
                        <a:effectLst/>
                        <a:latin typeface="+mn-lt"/>
                        <a:ea typeface="+mn-ea"/>
                        <a:cs typeface="+mn-cs"/>
                      </a:endParaRPr>
                    </a:p>
                    <a:p>
                      <a:r>
                        <a:rPr lang="en-US" sz="1200" kern="1200" dirty="0">
                          <a:solidFill>
                            <a:srgbClr val="00B050"/>
                          </a:solidFill>
                          <a:effectLst/>
                          <a:latin typeface="+mn-lt"/>
                          <a:ea typeface="+mn-ea"/>
                          <a:cs typeface="+mn-cs"/>
                        </a:rPr>
                        <a:t>ENGL 1301 – English Composition I OR higher OR Speech</a:t>
                      </a:r>
                    </a:p>
                    <a:p>
                      <a:endParaRPr lang="en-US" sz="1200" kern="1200" dirty="0">
                        <a:solidFill>
                          <a:srgbClr val="00B050"/>
                        </a:solidFill>
                        <a:effectLst/>
                        <a:latin typeface="+mn-lt"/>
                        <a:ea typeface="+mn-ea"/>
                        <a:cs typeface="+mn-cs"/>
                      </a:endParaRPr>
                    </a:p>
                    <a:p>
                      <a:r>
                        <a:rPr lang="en-US" sz="1200" kern="1200" dirty="0">
                          <a:solidFill>
                            <a:srgbClr val="00B050"/>
                          </a:solidFill>
                          <a:effectLst/>
                          <a:latin typeface="+mn-lt"/>
                          <a:ea typeface="+mn-ea"/>
                          <a:cs typeface="+mn-cs"/>
                        </a:rPr>
                        <a:t>BIOL 2301 and BIOL 2101 (formerly BIOL 2401) – Anatomy &amp; Physiology I (LEC/LAB) OR higher</a:t>
                      </a:r>
                    </a:p>
                    <a:p>
                      <a:endParaRPr lang="en-US" sz="1200" dirty="0"/>
                    </a:p>
                  </a:txBody>
                  <a:tcPr/>
                </a:tc>
                <a:tc>
                  <a:txBody>
                    <a:bodyPr/>
                    <a:lstStyle/>
                    <a:p>
                      <a:r>
                        <a:rPr lang="en-US" sz="1200" dirty="0"/>
                        <a:t>DMSO 1210 Intro to </a:t>
                      </a:r>
                      <a:r>
                        <a:rPr lang="en-US" sz="1200" dirty="0" err="1"/>
                        <a:t>Sono</a:t>
                      </a:r>
                      <a:endParaRPr lang="en-US" sz="1200" dirty="0"/>
                    </a:p>
                    <a:p>
                      <a:endParaRPr lang="en-US" sz="1200" dirty="0"/>
                    </a:p>
                    <a:p>
                      <a:r>
                        <a:rPr lang="en-US" sz="1200" dirty="0"/>
                        <a:t>DMSO 1441</a:t>
                      </a:r>
                    </a:p>
                    <a:p>
                      <a:r>
                        <a:rPr lang="en-US" sz="1200" dirty="0"/>
                        <a:t>Abdominopelvic </a:t>
                      </a:r>
                      <a:r>
                        <a:rPr lang="en-US" sz="1200" dirty="0" err="1"/>
                        <a:t>Sono</a:t>
                      </a:r>
                      <a:endParaRPr lang="en-US" sz="1200" dirty="0"/>
                    </a:p>
                    <a:p>
                      <a:endParaRPr lang="en-US" sz="1200" dirty="0"/>
                    </a:p>
                    <a:p>
                      <a:r>
                        <a:rPr lang="en-US" sz="1200" dirty="0"/>
                        <a:t>DMSO 2101</a:t>
                      </a:r>
                    </a:p>
                    <a:p>
                      <a:r>
                        <a:rPr lang="en-US" sz="1200" dirty="0"/>
                        <a:t>Basic US Physics</a:t>
                      </a:r>
                    </a:p>
                    <a:p>
                      <a:endParaRPr lang="en-US" sz="1200" dirty="0"/>
                    </a:p>
                    <a:p>
                      <a:r>
                        <a:rPr lang="en-US" sz="1200" dirty="0"/>
                        <a:t>DMSO 1355</a:t>
                      </a:r>
                    </a:p>
                    <a:p>
                      <a:r>
                        <a:rPr lang="en-US" sz="1200" dirty="0" err="1"/>
                        <a:t>Sono</a:t>
                      </a:r>
                      <a:r>
                        <a:rPr lang="en-US" sz="1200" dirty="0"/>
                        <a:t> </a:t>
                      </a:r>
                      <a:r>
                        <a:rPr lang="en-US" sz="1200" dirty="0" err="1"/>
                        <a:t>Pathotophysiology</a:t>
                      </a:r>
                      <a:endParaRPr lang="en-US" sz="1200" dirty="0"/>
                    </a:p>
                    <a:p>
                      <a:endParaRPr lang="en-US" sz="1200" dirty="0"/>
                    </a:p>
                    <a:p>
                      <a:r>
                        <a:rPr lang="en-US" sz="1200" dirty="0"/>
                        <a:t>DMSO 1351</a:t>
                      </a:r>
                    </a:p>
                    <a:p>
                      <a:r>
                        <a:rPr lang="en-US" sz="1200" dirty="0" err="1"/>
                        <a:t>Sono</a:t>
                      </a:r>
                      <a:r>
                        <a:rPr lang="en-US" sz="1200" dirty="0"/>
                        <a:t> Sect Anatomy</a:t>
                      </a:r>
                    </a:p>
                  </a:txBody>
                  <a:tcPr/>
                </a:tc>
                <a:tc>
                  <a:txBody>
                    <a:bodyPr/>
                    <a:lstStyle/>
                    <a:p>
                      <a:r>
                        <a:rPr lang="en-US" sz="1200" dirty="0"/>
                        <a:t>DMSO 2441</a:t>
                      </a:r>
                    </a:p>
                    <a:p>
                      <a:r>
                        <a:rPr lang="en-US" sz="1200" dirty="0" err="1"/>
                        <a:t>Sono</a:t>
                      </a:r>
                      <a:r>
                        <a:rPr lang="en-US" sz="1200" dirty="0"/>
                        <a:t> of Abdominopelvic Patho</a:t>
                      </a:r>
                    </a:p>
                    <a:p>
                      <a:endParaRPr lang="en-US" sz="1200" dirty="0"/>
                    </a:p>
                    <a:p>
                      <a:r>
                        <a:rPr lang="en-US" sz="1200" dirty="0"/>
                        <a:t>DMSO 2405 </a:t>
                      </a:r>
                    </a:p>
                    <a:p>
                      <a:r>
                        <a:rPr lang="en-US" sz="1200" dirty="0" err="1"/>
                        <a:t>Sono</a:t>
                      </a:r>
                      <a:r>
                        <a:rPr lang="en-US" sz="1200" dirty="0"/>
                        <a:t> of OB/GYN</a:t>
                      </a:r>
                    </a:p>
                    <a:p>
                      <a:endParaRPr lang="en-US" sz="1200" dirty="0"/>
                    </a:p>
                    <a:p>
                      <a:r>
                        <a:rPr lang="en-US" sz="1200" dirty="0"/>
                        <a:t>DMSO 1342</a:t>
                      </a:r>
                    </a:p>
                    <a:p>
                      <a:r>
                        <a:rPr lang="en-US" sz="1200" dirty="0"/>
                        <a:t>Intermediate US Physics</a:t>
                      </a:r>
                    </a:p>
                    <a:p>
                      <a:endParaRPr lang="en-US" sz="1200" dirty="0"/>
                    </a:p>
                    <a:p>
                      <a:r>
                        <a:rPr lang="en-US" sz="1200" dirty="0"/>
                        <a:t>DMSO 1266 </a:t>
                      </a:r>
                      <a:r>
                        <a:rPr lang="en-US" sz="1200" dirty="0" err="1"/>
                        <a:t>Sono</a:t>
                      </a:r>
                      <a:r>
                        <a:rPr lang="en-US" sz="1200" dirty="0"/>
                        <a:t> Practicum I</a:t>
                      </a:r>
                    </a:p>
                  </a:txBody>
                  <a:tcPr/>
                </a:tc>
                <a:tc>
                  <a:txBody>
                    <a:bodyPr/>
                    <a:lstStyle/>
                    <a:p>
                      <a:r>
                        <a:rPr lang="en-US" sz="1200" dirty="0"/>
                        <a:t>DMSO 2351 </a:t>
                      </a:r>
                    </a:p>
                    <a:p>
                      <a:r>
                        <a:rPr lang="en-US" sz="1200" dirty="0"/>
                        <a:t>Doppler Physics</a:t>
                      </a:r>
                    </a:p>
                    <a:p>
                      <a:endParaRPr lang="en-US" sz="1200" dirty="0"/>
                    </a:p>
                    <a:p>
                      <a:r>
                        <a:rPr lang="en-US" sz="1200" dirty="0"/>
                        <a:t>DMSO 2342 </a:t>
                      </a:r>
                    </a:p>
                    <a:p>
                      <a:r>
                        <a:rPr lang="en-US" sz="1200" dirty="0" err="1"/>
                        <a:t>Sono</a:t>
                      </a:r>
                      <a:r>
                        <a:rPr lang="en-US" sz="1200" dirty="0"/>
                        <a:t> High Risk OB</a:t>
                      </a:r>
                    </a:p>
                    <a:p>
                      <a:endParaRPr lang="en-US" sz="1200" dirty="0"/>
                    </a:p>
                    <a:p>
                      <a:r>
                        <a:rPr lang="en-US" sz="1200" dirty="0"/>
                        <a:t>DMSO 2253 </a:t>
                      </a:r>
                    </a:p>
                    <a:p>
                      <a:r>
                        <a:rPr lang="en-US" sz="1200" dirty="0" err="1"/>
                        <a:t>Sono</a:t>
                      </a:r>
                      <a:r>
                        <a:rPr lang="en-US" sz="1200" dirty="0"/>
                        <a:t> of </a:t>
                      </a:r>
                      <a:r>
                        <a:rPr lang="en-US" sz="1200" dirty="0" err="1"/>
                        <a:t>Superfical</a:t>
                      </a:r>
                      <a:r>
                        <a:rPr lang="en-US" sz="1200" dirty="0"/>
                        <a:t> Structures</a:t>
                      </a:r>
                    </a:p>
                    <a:p>
                      <a:endParaRPr lang="en-US" sz="1200" dirty="0"/>
                    </a:p>
                    <a:p>
                      <a:r>
                        <a:rPr lang="en-US" sz="1200" dirty="0"/>
                        <a:t>DMSO 2266 </a:t>
                      </a:r>
                      <a:r>
                        <a:rPr lang="en-US" sz="1200" dirty="0" err="1"/>
                        <a:t>SonoPracticum</a:t>
                      </a:r>
                      <a:r>
                        <a:rPr lang="en-US" sz="1200" dirty="0"/>
                        <a:t> II</a:t>
                      </a:r>
                    </a:p>
                  </a:txBody>
                  <a:tcPr/>
                </a:tc>
                <a:tc>
                  <a:txBody>
                    <a:bodyPr/>
                    <a:lstStyle/>
                    <a:p>
                      <a:r>
                        <a:rPr lang="en-US" sz="1200" dirty="0"/>
                        <a:t>DMSO 2243 </a:t>
                      </a:r>
                    </a:p>
                    <a:p>
                      <a:r>
                        <a:rPr lang="en-US" sz="1200" dirty="0"/>
                        <a:t>Advanced US Physics</a:t>
                      </a:r>
                    </a:p>
                    <a:p>
                      <a:endParaRPr lang="en-US" sz="1200" dirty="0"/>
                    </a:p>
                    <a:p>
                      <a:r>
                        <a:rPr lang="en-US" sz="1200" dirty="0"/>
                        <a:t>DMSO 2130 </a:t>
                      </a:r>
                    </a:p>
                    <a:p>
                      <a:r>
                        <a:rPr lang="en-US" sz="1200" dirty="0"/>
                        <a:t>Advanced US and Review</a:t>
                      </a:r>
                    </a:p>
                    <a:p>
                      <a:endParaRPr lang="en-US" sz="1200" dirty="0"/>
                    </a:p>
                    <a:p>
                      <a:r>
                        <a:rPr lang="en-US" sz="1200" dirty="0"/>
                        <a:t>DMSO 2467</a:t>
                      </a:r>
                    </a:p>
                    <a:p>
                      <a:r>
                        <a:rPr lang="en-US" sz="1200" dirty="0"/>
                        <a:t>Practicum III</a:t>
                      </a:r>
                    </a:p>
                  </a:txBody>
                  <a:tcPr/>
                </a:tc>
                <a:extLst>
                  <a:ext uri="{0D108BD9-81ED-4DB2-BD59-A6C34878D82A}">
                    <a16:rowId xmlns:a16="http://schemas.microsoft.com/office/drawing/2014/main" val="10001"/>
                  </a:ext>
                </a:extLst>
              </a:tr>
            </a:tbl>
          </a:graphicData>
        </a:graphic>
      </p:graphicFrame>
      <p:sp>
        <p:nvSpPr>
          <p:cNvPr id="43031" name="Slide Number Placeholder 3">
            <a:extLst>
              <a:ext uri="{FF2B5EF4-FFF2-40B4-BE49-F238E27FC236}">
                <a16:creationId xmlns:a16="http://schemas.microsoft.com/office/drawing/2014/main" id="{718633C8-D172-EEED-C9F0-62CD705AAD1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38A1541F-F4F0-4AB9-B9C2-7020D6DE29DE}" type="slidenum">
              <a:rPr lang="en-US" altLang="en-US" sz="1200" smtClean="0"/>
              <a:pPr>
                <a:spcBef>
                  <a:spcPct val="0"/>
                </a:spcBef>
                <a:buClrTx/>
                <a:buFontTx/>
                <a:buNone/>
              </a:pPr>
              <a:t>21</a:t>
            </a:fld>
            <a:endParaRPr lang="en-US" altLang="en-US" sz="1200"/>
          </a:p>
        </p:txBody>
      </p:sp>
      <p:sp>
        <p:nvSpPr>
          <p:cNvPr id="37912" name="TextBox 2">
            <a:extLst>
              <a:ext uri="{FF2B5EF4-FFF2-40B4-BE49-F238E27FC236}">
                <a16:creationId xmlns:a16="http://schemas.microsoft.com/office/drawing/2014/main" id="{7531AEF6-E60B-2F2C-33EC-8FFB514744EC}"/>
              </a:ext>
            </a:extLst>
          </p:cNvPr>
          <p:cNvSpPr txBox="1">
            <a:spLocks noChangeArrowheads="1"/>
          </p:cNvSpPr>
          <p:nvPr/>
        </p:nvSpPr>
        <p:spPr bwMode="auto">
          <a:xfrm>
            <a:off x="382588" y="5676900"/>
            <a:ext cx="8304212" cy="368300"/>
          </a:xfrm>
          <a:prstGeom prst="rect">
            <a:avLst/>
          </a:prstGeom>
          <a:solidFill>
            <a:schemeClr val="accent5"/>
          </a:solidFill>
          <a:ln>
            <a:noFill/>
          </a:ln>
        </p:spPr>
        <p:txBody>
          <a:bodyPr wrap="none">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defRPr/>
            </a:pPr>
            <a:r>
              <a:rPr lang="en-US" altLang="en-US" sz="1800" dirty="0">
                <a:solidFill>
                  <a:srgbClr val="002060"/>
                </a:solidFill>
              </a:rPr>
              <a:t>Time management is extremely important in order to complete all these classes successfully.</a:t>
            </a:r>
          </a:p>
        </p:txBody>
      </p:sp>
      <p:sp>
        <p:nvSpPr>
          <p:cNvPr id="7" name="TextBox 6">
            <a:extLst>
              <a:ext uri="{FF2B5EF4-FFF2-40B4-BE49-F238E27FC236}">
                <a16:creationId xmlns:a16="http://schemas.microsoft.com/office/drawing/2014/main" id="{49E36F68-24F7-F500-4802-7A2F1EBBB359}"/>
              </a:ext>
            </a:extLst>
          </p:cNvPr>
          <p:cNvSpPr txBox="1"/>
          <p:nvPr/>
        </p:nvSpPr>
        <p:spPr>
          <a:xfrm>
            <a:off x="382588" y="6178550"/>
            <a:ext cx="7924800" cy="369888"/>
          </a:xfrm>
          <a:prstGeom prst="rect">
            <a:avLst/>
          </a:prstGeom>
          <a:solidFill>
            <a:schemeClr val="accent5"/>
          </a:solidFill>
        </p:spPr>
        <p:txBody>
          <a:bodyPr>
            <a:spAutoFit/>
          </a:bodyPr>
          <a:lstStyle/>
          <a:p>
            <a:pPr>
              <a:defRPr/>
            </a:pPr>
            <a:r>
              <a:rPr lang="en-US" dirty="0">
                <a:solidFill>
                  <a:srgbClr val="000000"/>
                </a:solidFill>
                <a:latin typeface="+mn-lt"/>
              </a:rPr>
              <a:t>Prerequisites- Compare course </a:t>
            </a:r>
            <a:r>
              <a:rPr lang="en-US" dirty="0">
                <a:solidFill>
                  <a:srgbClr val="002060"/>
                </a:solidFill>
                <a:latin typeface="+mn-lt"/>
              </a:rPr>
              <a:t>equivalencies at </a:t>
            </a:r>
            <a:r>
              <a:rPr lang="en-US" b="1" dirty="0">
                <a:solidFill>
                  <a:schemeClr val="accent4">
                    <a:lumMod val="10000"/>
                  </a:schemeClr>
                </a:solidFill>
                <a:latin typeface="+mn-lt"/>
              </a:rPr>
              <a:t>https://www.tccns.org/</a:t>
            </a:r>
            <a:endParaRPr lang="en-US" b="1" dirty="0">
              <a:solidFill>
                <a:schemeClr val="accent4">
                  <a:lumMod val="10000"/>
                </a:schemeClr>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87257D61-693E-8FF2-71B6-8816A03B92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CE34CDAA-5B6F-4784-B39F-A5D825B04961}" type="slidenum">
              <a:rPr lang="en-US" altLang="en-US" sz="1200" smtClean="0"/>
              <a:pPr>
                <a:spcBef>
                  <a:spcPct val="0"/>
                </a:spcBef>
                <a:buClrTx/>
                <a:buFontTx/>
                <a:buNone/>
              </a:pPr>
              <a:t>22</a:t>
            </a:fld>
            <a:endParaRPr lang="en-US" altLang="en-US" sz="1200"/>
          </a:p>
        </p:txBody>
      </p:sp>
      <p:sp>
        <p:nvSpPr>
          <p:cNvPr id="38914" name="Rectangle 2">
            <a:extLst>
              <a:ext uri="{FF2B5EF4-FFF2-40B4-BE49-F238E27FC236}">
                <a16:creationId xmlns:a16="http://schemas.microsoft.com/office/drawing/2014/main" id="{35E50F16-D0E3-3821-988A-CB6DEFD8022F}"/>
              </a:ext>
            </a:extLst>
          </p:cNvPr>
          <p:cNvSpPr>
            <a:spLocks noGrp="1" noChangeArrowheads="1"/>
          </p:cNvSpPr>
          <p:nvPr>
            <p:ph type="title"/>
          </p:nvPr>
        </p:nvSpPr>
        <p:spPr>
          <a:xfrm>
            <a:off x="914400" y="228600"/>
            <a:ext cx="7772400" cy="685800"/>
          </a:xfrm>
        </p:spPr>
        <p:txBody>
          <a:bodyPr/>
          <a:lstStyle/>
          <a:p>
            <a:pPr eaLnBrk="1" hangingPunct="1">
              <a:defRPr/>
            </a:pPr>
            <a:r>
              <a:rPr lang="en-US" sz="3200" i="1" dirty="0"/>
              <a:t>HCCS Sonography Program</a:t>
            </a:r>
          </a:p>
        </p:txBody>
      </p:sp>
      <p:sp>
        <p:nvSpPr>
          <p:cNvPr id="38915" name="Rectangle 3">
            <a:extLst>
              <a:ext uri="{FF2B5EF4-FFF2-40B4-BE49-F238E27FC236}">
                <a16:creationId xmlns:a16="http://schemas.microsoft.com/office/drawing/2014/main" id="{1BE079D6-754F-ADF1-10D2-2DA694C1331B}"/>
              </a:ext>
            </a:extLst>
          </p:cNvPr>
          <p:cNvSpPr>
            <a:spLocks noGrp="1" noChangeArrowheads="1"/>
          </p:cNvSpPr>
          <p:nvPr>
            <p:ph type="body" idx="1"/>
          </p:nvPr>
        </p:nvSpPr>
        <p:spPr>
          <a:xfrm>
            <a:off x="685800" y="1005468"/>
            <a:ext cx="7772400" cy="5486400"/>
          </a:xfrm>
        </p:spPr>
        <p:txBody>
          <a:bodyPr/>
          <a:lstStyle/>
          <a:p>
            <a:pPr eaLnBrk="1" hangingPunct="1">
              <a:lnSpc>
                <a:spcPct val="80000"/>
              </a:lnSpc>
              <a:defRPr/>
            </a:pPr>
            <a:r>
              <a:rPr lang="en-US" sz="2400" dirty="0">
                <a:solidFill>
                  <a:schemeClr val="tx2"/>
                </a:solidFill>
              </a:rPr>
              <a:t>Diagnostic Medical Sonography Program </a:t>
            </a:r>
            <a:r>
              <a:rPr lang="en-US" sz="2400" dirty="0">
                <a:solidFill>
                  <a:srgbClr val="FFC000"/>
                </a:solidFill>
                <a:effectLst/>
              </a:rPr>
              <a:t>(DMSO)</a:t>
            </a:r>
          </a:p>
          <a:p>
            <a:pPr eaLnBrk="1" hangingPunct="1">
              <a:lnSpc>
                <a:spcPct val="80000"/>
              </a:lnSpc>
              <a:defRPr/>
            </a:pPr>
            <a:endParaRPr lang="en-US" sz="2400" dirty="0">
              <a:solidFill>
                <a:srgbClr val="FFC000"/>
              </a:solidFill>
              <a:effectLst/>
            </a:endParaRPr>
          </a:p>
          <a:p>
            <a:pPr lvl="2" eaLnBrk="1" hangingPunct="1">
              <a:lnSpc>
                <a:spcPct val="80000"/>
              </a:lnSpc>
              <a:defRPr/>
            </a:pPr>
            <a:r>
              <a:rPr lang="en-US" sz="2000" dirty="0">
                <a:solidFill>
                  <a:schemeClr val="tx2"/>
                </a:solidFill>
              </a:rPr>
              <a:t>Begins in the fall and the spring semester</a:t>
            </a:r>
          </a:p>
          <a:p>
            <a:pPr lvl="2" eaLnBrk="1" hangingPunct="1">
              <a:lnSpc>
                <a:spcPct val="80000"/>
              </a:lnSpc>
              <a:defRPr/>
            </a:pPr>
            <a:endParaRPr lang="en-US" sz="2000" dirty="0">
              <a:solidFill>
                <a:schemeClr val="tx2"/>
              </a:solidFill>
            </a:endParaRPr>
          </a:p>
          <a:p>
            <a:pPr lvl="2" eaLnBrk="1" hangingPunct="1">
              <a:lnSpc>
                <a:spcPct val="80000"/>
              </a:lnSpc>
              <a:defRPr/>
            </a:pPr>
            <a:r>
              <a:rPr lang="en-US" sz="2000" dirty="0">
                <a:solidFill>
                  <a:schemeClr val="tx2"/>
                </a:solidFill>
              </a:rPr>
              <a:t>Four consecutive semesters: </a:t>
            </a:r>
          </a:p>
          <a:p>
            <a:pPr lvl="3" eaLnBrk="1" hangingPunct="1">
              <a:lnSpc>
                <a:spcPct val="80000"/>
              </a:lnSpc>
              <a:defRPr/>
            </a:pPr>
            <a:r>
              <a:rPr lang="en-US" sz="1600" dirty="0">
                <a:solidFill>
                  <a:schemeClr val="tx2"/>
                </a:solidFill>
              </a:rPr>
              <a:t>Fall Cohort - Fall, Spring, Summer, and Fall semester (16 months long) </a:t>
            </a:r>
          </a:p>
          <a:p>
            <a:pPr lvl="3" eaLnBrk="1" hangingPunct="1">
              <a:lnSpc>
                <a:spcPct val="80000"/>
              </a:lnSpc>
              <a:defRPr/>
            </a:pPr>
            <a:r>
              <a:rPr lang="en-US" sz="1600" dirty="0">
                <a:solidFill>
                  <a:schemeClr val="tx2"/>
                </a:solidFill>
              </a:rPr>
              <a:t>Spring Cohort – Spring, summer, Fall, and Spring (16 months long) </a:t>
            </a:r>
          </a:p>
          <a:p>
            <a:pPr lvl="2" eaLnBrk="1" hangingPunct="1">
              <a:lnSpc>
                <a:spcPct val="80000"/>
              </a:lnSpc>
              <a:defRPr/>
            </a:pPr>
            <a:endParaRPr lang="en-US" sz="2000" dirty="0">
              <a:solidFill>
                <a:schemeClr val="tx2"/>
              </a:solidFill>
            </a:endParaRPr>
          </a:p>
          <a:p>
            <a:pPr lvl="2" eaLnBrk="1" hangingPunct="1">
              <a:lnSpc>
                <a:spcPct val="80000"/>
              </a:lnSpc>
              <a:defRPr/>
            </a:pPr>
            <a:r>
              <a:rPr lang="en-US" sz="2000" dirty="0">
                <a:solidFill>
                  <a:schemeClr val="tx2"/>
                </a:solidFill>
              </a:rPr>
              <a:t>Full-time (Any day of the week) </a:t>
            </a:r>
          </a:p>
          <a:p>
            <a:pPr lvl="3" eaLnBrk="1" hangingPunct="1">
              <a:lnSpc>
                <a:spcPct val="80000"/>
              </a:lnSpc>
              <a:defRPr/>
            </a:pPr>
            <a:r>
              <a:rPr lang="en-US" sz="1600" i="1" dirty="0">
                <a:solidFill>
                  <a:srgbClr val="FFC000"/>
                </a:solidFill>
                <a:effectLst/>
                <a:latin typeface="Times New Roman" panose="02020603050405020304" pitchFamily="18" charset="0"/>
                <a:cs typeface="Times New Roman" panose="02020603050405020304" pitchFamily="18" charset="0"/>
              </a:rPr>
              <a:t>This program does not offer part-time courses</a:t>
            </a:r>
          </a:p>
          <a:p>
            <a:pPr lvl="2" eaLnBrk="1" hangingPunct="1">
              <a:lnSpc>
                <a:spcPct val="80000"/>
              </a:lnSpc>
              <a:defRPr/>
            </a:pPr>
            <a:endParaRPr lang="en-US" sz="2000" dirty="0">
              <a:solidFill>
                <a:schemeClr val="tx2"/>
              </a:solidFill>
            </a:endParaRPr>
          </a:p>
          <a:p>
            <a:pPr lvl="2" eaLnBrk="1" hangingPunct="1">
              <a:lnSpc>
                <a:spcPct val="80000"/>
              </a:lnSpc>
              <a:defRPr/>
            </a:pPr>
            <a:r>
              <a:rPr lang="en-US" sz="2000" dirty="0">
                <a:solidFill>
                  <a:schemeClr val="tx2"/>
                </a:solidFill>
              </a:rPr>
              <a:t>Class Hours varies</a:t>
            </a:r>
          </a:p>
          <a:p>
            <a:pPr lvl="3" eaLnBrk="1" hangingPunct="1">
              <a:lnSpc>
                <a:spcPct val="80000"/>
              </a:lnSpc>
              <a:defRPr/>
            </a:pPr>
            <a:r>
              <a:rPr lang="en-US" sz="1600" i="1" dirty="0">
                <a:solidFill>
                  <a:srgbClr val="FFC000"/>
                </a:solidFill>
                <a:effectLst/>
                <a:latin typeface="Times New Roman" panose="02020603050405020304" pitchFamily="18" charset="0"/>
                <a:cs typeface="Times New Roman" panose="02020603050405020304" pitchFamily="18" charset="0"/>
              </a:rPr>
              <a:t>Can be daytimes, evenings, and weekends</a:t>
            </a:r>
          </a:p>
          <a:p>
            <a:pPr lvl="2" eaLnBrk="1" hangingPunct="1">
              <a:lnSpc>
                <a:spcPct val="80000"/>
              </a:lnSpc>
              <a:defRPr/>
            </a:pPr>
            <a:endParaRPr lang="en-US" sz="2000" dirty="0">
              <a:solidFill>
                <a:schemeClr val="tx2"/>
              </a:solidFill>
            </a:endParaRPr>
          </a:p>
          <a:p>
            <a:pPr lvl="2" eaLnBrk="1" hangingPunct="1">
              <a:lnSpc>
                <a:spcPct val="80000"/>
              </a:lnSpc>
              <a:defRPr/>
            </a:pPr>
            <a:r>
              <a:rPr lang="en-US" sz="2000" dirty="0">
                <a:solidFill>
                  <a:schemeClr val="tx2"/>
                </a:solidFill>
              </a:rPr>
              <a:t>Clinical Hours varied (can be daytime, evening, nights, and weekend)</a:t>
            </a:r>
          </a:p>
          <a:p>
            <a:pPr lvl="3" eaLnBrk="1" hangingPunct="1">
              <a:lnSpc>
                <a:spcPct val="80000"/>
              </a:lnSpc>
              <a:defRPr/>
            </a:pPr>
            <a:r>
              <a:rPr lang="en-US" sz="1600" i="1" dirty="0">
                <a:solidFill>
                  <a:srgbClr val="FFC000"/>
                </a:solidFill>
                <a:effectLst/>
                <a:latin typeface="Times New Roman" panose="02020603050405020304" pitchFamily="18" charset="0"/>
                <a:cs typeface="Times New Roman" panose="02020603050405020304" pitchFamily="18" charset="0"/>
              </a:rPr>
              <a:t>Can be daytimes, evenings, nights and weekend</a:t>
            </a:r>
          </a:p>
          <a:p>
            <a:pPr marL="1371600" lvl="3" indent="0" eaLnBrk="1" hangingPunct="1">
              <a:lnSpc>
                <a:spcPct val="80000"/>
              </a:lnSpc>
              <a:buNone/>
              <a:defRPr/>
            </a:pPr>
            <a:endParaRPr lang="en-US" sz="2000" dirty="0">
              <a:solidFill>
                <a:schemeClr val="tx2"/>
              </a:solidFill>
            </a:endParaRP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78EB442-6D20-7C53-229B-A8C20216A843}"/>
              </a:ext>
            </a:extLst>
          </p:cNvPr>
          <p:cNvSpPr>
            <a:spLocks noGrp="1" noChangeArrowheads="1"/>
          </p:cNvSpPr>
          <p:nvPr>
            <p:ph type="title"/>
          </p:nvPr>
        </p:nvSpPr>
        <p:spPr/>
        <p:txBody>
          <a:bodyPr/>
          <a:lstStyle/>
          <a:p>
            <a:pPr eaLnBrk="1" hangingPunct="1">
              <a:defRPr/>
            </a:pPr>
            <a:r>
              <a:rPr lang="en-US" sz="3200" i="1" dirty="0"/>
              <a:t>Sonography Credit hours</a:t>
            </a:r>
          </a:p>
        </p:txBody>
      </p:sp>
      <p:sp>
        <p:nvSpPr>
          <p:cNvPr id="45059" name="Rectangle 3">
            <a:extLst>
              <a:ext uri="{FF2B5EF4-FFF2-40B4-BE49-F238E27FC236}">
                <a16:creationId xmlns:a16="http://schemas.microsoft.com/office/drawing/2014/main" id="{4D0D69E9-E96D-BA7E-2C59-62DBE7954CEF}"/>
              </a:ext>
            </a:extLst>
          </p:cNvPr>
          <p:cNvSpPr>
            <a:spLocks noGrp="1" noChangeArrowheads="1"/>
          </p:cNvSpPr>
          <p:nvPr>
            <p:ph sz="half" idx="1"/>
          </p:nvPr>
        </p:nvSpPr>
        <p:spPr>
          <a:xfrm>
            <a:off x="457200" y="1600200"/>
            <a:ext cx="4038600" cy="4800600"/>
          </a:xfrm>
          <a:solidFill>
            <a:schemeClr val="accent6">
              <a:lumMod val="75000"/>
            </a:schemeClr>
          </a:solidFill>
          <a:ln>
            <a:solidFill>
              <a:schemeClr val="bg2">
                <a:lumMod val="20000"/>
                <a:lumOff val="80000"/>
              </a:schemeClr>
            </a:solidFill>
          </a:ln>
        </p:spPr>
        <p:txBody>
          <a:bodyPr/>
          <a:lstStyle/>
          <a:p>
            <a:pPr eaLnBrk="1" hangingPunct="1">
              <a:defRPr/>
            </a:pPr>
            <a:r>
              <a:rPr lang="en-US" sz="1400" dirty="0">
                <a:solidFill>
                  <a:schemeClr val="tx2"/>
                </a:solidFill>
                <a:effectLst/>
              </a:rPr>
              <a:t>Sonography is a full-time course of study should be student’s main focus in terms of time and resources</a:t>
            </a:r>
          </a:p>
          <a:p>
            <a:pPr eaLnBrk="1" hangingPunct="1">
              <a:defRPr/>
            </a:pPr>
            <a:endParaRPr lang="en-US" sz="1000" dirty="0">
              <a:solidFill>
                <a:schemeClr val="tx2"/>
              </a:solidFill>
              <a:effectLst/>
            </a:endParaRPr>
          </a:p>
          <a:p>
            <a:pPr eaLnBrk="1" hangingPunct="1">
              <a:defRPr/>
            </a:pPr>
            <a:r>
              <a:rPr lang="en-US" sz="1400" dirty="0">
                <a:solidFill>
                  <a:schemeClr val="tx2"/>
                </a:solidFill>
                <a:effectLst/>
              </a:rPr>
              <a:t>Clinical experience increases as program progresses</a:t>
            </a:r>
          </a:p>
          <a:p>
            <a:pPr marL="0" indent="0" eaLnBrk="1" hangingPunct="1">
              <a:buFontTx/>
              <a:buNone/>
              <a:defRPr/>
            </a:pPr>
            <a:endParaRPr lang="en-US" sz="1000" dirty="0">
              <a:solidFill>
                <a:schemeClr val="tx2"/>
              </a:solidFill>
              <a:effectLst/>
            </a:endParaRPr>
          </a:p>
          <a:p>
            <a:pPr eaLnBrk="1" hangingPunct="1">
              <a:defRPr/>
            </a:pPr>
            <a:r>
              <a:rPr lang="en-US" sz="1400" dirty="0">
                <a:solidFill>
                  <a:schemeClr val="tx2"/>
                </a:solidFill>
                <a:effectLst/>
              </a:rPr>
              <a:t>Lecture and clinical courses are integrated and correlated</a:t>
            </a:r>
          </a:p>
          <a:p>
            <a:pPr marL="0" indent="0" eaLnBrk="1" hangingPunct="1">
              <a:buFontTx/>
              <a:buNone/>
              <a:defRPr/>
            </a:pPr>
            <a:endParaRPr lang="en-US" sz="1000" dirty="0">
              <a:solidFill>
                <a:schemeClr val="tx2"/>
              </a:solidFill>
              <a:effectLst/>
            </a:endParaRPr>
          </a:p>
          <a:p>
            <a:pPr eaLnBrk="1" hangingPunct="1">
              <a:defRPr/>
            </a:pPr>
            <a:r>
              <a:rPr lang="en-US" sz="1400" dirty="0">
                <a:solidFill>
                  <a:schemeClr val="tx2"/>
                </a:solidFill>
                <a:effectLst/>
              </a:rPr>
              <a:t>Labs include peer scanning, live volunteers and ultrasound training simulator</a:t>
            </a:r>
          </a:p>
          <a:p>
            <a:pPr eaLnBrk="1" hangingPunct="1">
              <a:defRPr/>
            </a:pPr>
            <a:endParaRPr lang="en-US" sz="1000" dirty="0">
              <a:solidFill>
                <a:schemeClr val="tx2"/>
              </a:solidFill>
              <a:effectLst/>
            </a:endParaRPr>
          </a:p>
          <a:p>
            <a:pPr eaLnBrk="1" hangingPunct="1">
              <a:defRPr/>
            </a:pPr>
            <a:r>
              <a:rPr lang="en-US" sz="1400" dirty="0">
                <a:solidFill>
                  <a:schemeClr val="tx2"/>
                </a:solidFill>
                <a:effectLst/>
              </a:rPr>
              <a:t>HCCS student to instructor ratio </a:t>
            </a:r>
          </a:p>
          <a:p>
            <a:pPr lvl="1" eaLnBrk="1" hangingPunct="1">
              <a:defRPr/>
            </a:pPr>
            <a:r>
              <a:rPr lang="en-US" sz="1400" dirty="0">
                <a:solidFill>
                  <a:schemeClr val="tx2"/>
                </a:solidFill>
                <a:effectLst/>
              </a:rPr>
              <a:t>Didactic courses: varies by course</a:t>
            </a:r>
          </a:p>
          <a:p>
            <a:pPr lvl="1" eaLnBrk="1" hangingPunct="1">
              <a:defRPr/>
            </a:pPr>
            <a:r>
              <a:rPr lang="en-US" sz="1400" dirty="0">
                <a:solidFill>
                  <a:schemeClr val="tx2"/>
                </a:solidFill>
                <a:effectLst/>
              </a:rPr>
              <a:t>Clinical courses: 1-2 students per clinical site</a:t>
            </a:r>
          </a:p>
          <a:p>
            <a:pPr lvl="1" eaLnBrk="1" hangingPunct="1">
              <a:defRPr/>
            </a:pPr>
            <a:endParaRPr lang="en-US" sz="1000" dirty="0">
              <a:solidFill>
                <a:schemeClr val="tx2"/>
              </a:solidFill>
              <a:effectLst/>
            </a:endParaRPr>
          </a:p>
          <a:p>
            <a:pPr eaLnBrk="1" hangingPunct="1">
              <a:defRPr/>
            </a:pPr>
            <a:r>
              <a:rPr lang="en-US" sz="1400" dirty="0">
                <a:solidFill>
                  <a:schemeClr val="tx2"/>
                </a:solidFill>
                <a:effectLst/>
              </a:rPr>
              <a:t>Student must successfully complete all courses each semester to continue in the program</a:t>
            </a:r>
          </a:p>
          <a:p>
            <a:pPr eaLnBrk="1" hangingPunct="1">
              <a:defRPr/>
            </a:pPr>
            <a:endParaRPr lang="en-US" sz="1000" dirty="0">
              <a:solidFill>
                <a:schemeClr val="tx2"/>
              </a:solidFill>
              <a:effectLst/>
            </a:endParaRPr>
          </a:p>
          <a:p>
            <a:pPr eaLnBrk="1" hangingPunct="1">
              <a:defRPr/>
            </a:pPr>
            <a:r>
              <a:rPr lang="en-US" sz="1400" dirty="0">
                <a:solidFill>
                  <a:schemeClr val="tx2"/>
                </a:solidFill>
                <a:effectLst/>
              </a:rPr>
              <a:t>Passing score is 75</a:t>
            </a:r>
          </a:p>
          <a:p>
            <a:pPr eaLnBrk="1" hangingPunct="1">
              <a:defRPr/>
            </a:pPr>
            <a:endParaRPr lang="en-US" sz="1400" dirty="0">
              <a:solidFill>
                <a:schemeClr val="tx2"/>
              </a:solidFill>
              <a:effectLst/>
            </a:endParaRPr>
          </a:p>
          <a:p>
            <a:pPr lvl="1" eaLnBrk="1" hangingPunct="1">
              <a:defRPr/>
            </a:pPr>
            <a:endParaRPr lang="en-US" sz="1400" dirty="0">
              <a:solidFill>
                <a:schemeClr val="tx2"/>
              </a:solidFill>
              <a:effectLst/>
            </a:endParaRPr>
          </a:p>
          <a:p>
            <a:pPr lvl="1" eaLnBrk="1" hangingPunct="1">
              <a:defRPr/>
            </a:pPr>
            <a:endParaRPr lang="en-US" sz="1400" dirty="0">
              <a:solidFill>
                <a:schemeClr val="tx2"/>
              </a:solidFill>
              <a:effectLst/>
            </a:endParaRPr>
          </a:p>
          <a:p>
            <a:pPr lvl="1" eaLnBrk="1" hangingPunct="1">
              <a:defRPr/>
            </a:pPr>
            <a:endParaRPr lang="en-US" sz="1400" dirty="0">
              <a:solidFill>
                <a:schemeClr val="tx2"/>
              </a:solidFill>
              <a:effectLst/>
            </a:endParaRPr>
          </a:p>
        </p:txBody>
      </p:sp>
      <p:sp>
        <p:nvSpPr>
          <p:cNvPr id="2" name="Content Placeholder 1">
            <a:extLst>
              <a:ext uri="{FF2B5EF4-FFF2-40B4-BE49-F238E27FC236}">
                <a16:creationId xmlns:a16="http://schemas.microsoft.com/office/drawing/2014/main" id="{277B2F95-CD28-B790-EE3F-750789BD5B4E}"/>
              </a:ext>
            </a:extLst>
          </p:cNvPr>
          <p:cNvSpPr>
            <a:spLocks noGrp="1"/>
          </p:cNvSpPr>
          <p:nvPr>
            <p:ph sz="half" idx="2"/>
          </p:nvPr>
        </p:nvSpPr>
        <p:spPr>
          <a:xfrm>
            <a:off x="4572000" y="1600200"/>
            <a:ext cx="4038600" cy="4800600"/>
          </a:xfrm>
          <a:solidFill>
            <a:schemeClr val="accent6">
              <a:lumMod val="75000"/>
            </a:schemeClr>
          </a:solidFill>
          <a:ln>
            <a:solidFill>
              <a:schemeClr val="bg2">
                <a:lumMod val="40000"/>
                <a:lumOff val="60000"/>
              </a:schemeClr>
            </a:solidFill>
          </a:ln>
        </p:spPr>
        <p:txBody>
          <a:bodyPr/>
          <a:lstStyle/>
          <a:p>
            <a:pPr eaLnBrk="1" hangingPunct="1">
              <a:defRPr/>
            </a:pPr>
            <a:r>
              <a:rPr lang="en-US" sz="1400" dirty="0">
                <a:solidFill>
                  <a:schemeClr val="tx2"/>
                </a:solidFill>
                <a:effectLst/>
              </a:rPr>
              <a:t>First semester</a:t>
            </a:r>
          </a:p>
          <a:p>
            <a:pPr lvl="1" eaLnBrk="1" hangingPunct="1">
              <a:defRPr/>
            </a:pPr>
            <a:r>
              <a:rPr lang="en-US" sz="1400" dirty="0">
                <a:solidFill>
                  <a:schemeClr val="tx2"/>
                </a:solidFill>
                <a:effectLst/>
              </a:rPr>
              <a:t>14 credit hours </a:t>
            </a:r>
          </a:p>
          <a:p>
            <a:pPr lvl="2" eaLnBrk="1" hangingPunct="1">
              <a:defRPr/>
            </a:pPr>
            <a:r>
              <a:rPr lang="en-US" sz="1400" dirty="0">
                <a:solidFill>
                  <a:schemeClr val="tx2"/>
                </a:solidFill>
                <a:effectLst/>
              </a:rPr>
              <a:t>includes clinical observation time at end of semester</a:t>
            </a:r>
          </a:p>
          <a:p>
            <a:pPr lvl="2" eaLnBrk="1" hangingPunct="1">
              <a:defRPr/>
            </a:pPr>
            <a:endParaRPr lang="en-US" sz="1400" dirty="0">
              <a:solidFill>
                <a:schemeClr val="tx2"/>
              </a:solidFill>
              <a:effectLst/>
            </a:endParaRPr>
          </a:p>
          <a:p>
            <a:pPr eaLnBrk="1" hangingPunct="1">
              <a:defRPr/>
            </a:pPr>
            <a:r>
              <a:rPr lang="en-US" sz="1400" dirty="0">
                <a:solidFill>
                  <a:schemeClr val="tx2"/>
                </a:solidFill>
                <a:effectLst/>
              </a:rPr>
              <a:t>Second semester</a:t>
            </a:r>
          </a:p>
          <a:p>
            <a:pPr lvl="1" eaLnBrk="1" hangingPunct="1">
              <a:defRPr/>
            </a:pPr>
            <a:r>
              <a:rPr lang="en-US" sz="1400" dirty="0">
                <a:solidFill>
                  <a:schemeClr val="tx2"/>
                </a:solidFill>
                <a:effectLst/>
              </a:rPr>
              <a:t>13 credit hours</a:t>
            </a:r>
          </a:p>
          <a:p>
            <a:pPr lvl="2" eaLnBrk="1" hangingPunct="1">
              <a:defRPr/>
            </a:pPr>
            <a:r>
              <a:rPr lang="en-US" sz="1400" b="1" dirty="0">
                <a:solidFill>
                  <a:srgbClr val="FFC000"/>
                </a:solidFill>
                <a:effectLst/>
              </a:rPr>
              <a:t>2 clinical days per week</a:t>
            </a:r>
          </a:p>
          <a:p>
            <a:pPr lvl="2" eaLnBrk="1" hangingPunct="1">
              <a:defRPr/>
            </a:pPr>
            <a:endParaRPr lang="en-US" sz="1400" dirty="0">
              <a:solidFill>
                <a:schemeClr val="tx2"/>
              </a:solidFill>
              <a:effectLst/>
            </a:endParaRPr>
          </a:p>
          <a:p>
            <a:pPr eaLnBrk="1" hangingPunct="1">
              <a:defRPr/>
            </a:pPr>
            <a:r>
              <a:rPr lang="en-US" sz="1400" dirty="0">
                <a:solidFill>
                  <a:schemeClr val="tx2"/>
                </a:solidFill>
                <a:effectLst/>
              </a:rPr>
              <a:t>Third semester</a:t>
            </a:r>
          </a:p>
          <a:p>
            <a:pPr lvl="1" eaLnBrk="1" hangingPunct="1">
              <a:defRPr/>
            </a:pPr>
            <a:r>
              <a:rPr lang="en-US" sz="1400" dirty="0">
                <a:solidFill>
                  <a:schemeClr val="tx2"/>
                </a:solidFill>
                <a:effectLst/>
              </a:rPr>
              <a:t>10 credit hours</a:t>
            </a:r>
          </a:p>
          <a:p>
            <a:pPr lvl="2" eaLnBrk="1" hangingPunct="1">
              <a:defRPr/>
            </a:pPr>
            <a:r>
              <a:rPr lang="en-US" sz="1400" b="1" dirty="0">
                <a:solidFill>
                  <a:srgbClr val="FFC000"/>
                </a:solidFill>
                <a:effectLst/>
              </a:rPr>
              <a:t>2 clinical days per we</a:t>
            </a:r>
            <a:r>
              <a:rPr lang="en-US" sz="1400" dirty="0">
                <a:solidFill>
                  <a:srgbClr val="FFC000"/>
                </a:solidFill>
                <a:effectLst/>
              </a:rPr>
              <a:t>ek</a:t>
            </a:r>
          </a:p>
          <a:p>
            <a:pPr lvl="2" eaLnBrk="1" hangingPunct="1">
              <a:defRPr/>
            </a:pPr>
            <a:endParaRPr lang="en-US" sz="1400" dirty="0">
              <a:solidFill>
                <a:schemeClr val="tx2"/>
              </a:solidFill>
              <a:effectLst/>
            </a:endParaRPr>
          </a:p>
          <a:p>
            <a:pPr eaLnBrk="1" hangingPunct="1">
              <a:defRPr/>
            </a:pPr>
            <a:r>
              <a:rPr lang="en-US" sz="1400" dirty="0">
                <a:solidFill>
                  <a:schemeClr val="tx2"/>
                </a:solidFill>
                <a:effectLst/>
              </a:rPr>
              <a:t>Fourth semester</a:t>
            </a:r>
          </a:p>
          <a:p>
            <a:pPr lvl="1" eaLnBrk="1" hangingPunct="1">
              <a:defRPr/>
            </a:pPr>
            <a:r>
              <a:rPr lang="en-US" sz="1400" dirty="0">
                <a:solidFill>
                  <a:schemeClr val="tx2"/>
                </a:solidFill>
                <a:effectLst/>
              </a:rPr>
              <a:t>7 credit hours</a:t>
            </a:r>
          </a:p>
          <a:p>
            <a:pPr lvl="2" eaLnBrk="1" hangingPunct="1">
              <a:defRPr/>
            </a:pPr>
            <a:r>
              <a:rPr lang="en-US" sz="1400" b="1" dirty="0">
                <a:solidFill>
                  <a:srgbClr val="FFC000"/>
                </a:solidFill>
                <a:effectLst/>
              </a:rPr>
              <a:t>4 clinical days per week</a:t>
            </a:r>
          </a:p>
        </p:txBody>
      </p:sp>
      <p:sp>
        <p:nvSpPr>
          <p:cNvPr id="116741" name="Slide Number Placeholder 5">
            <a:extLst>
              <a:ext uri="{FF2B5EF4-FFF2-40B4-BE49-F238E27FC236}">
                <a16:creationId xmlns:a16="http://schemas.microsoft.com/office/drawing/2014/main" id="{E70B6E4B-909B-34E3-DCEF-83AC8A9FBC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69E17527-8A99-4BFF-A4A0-6C58D22C7C17}" type="slidenum">
              <a:rPr lang="en-US" altLang="en-US" sz="1200" smtClean="0"/>
              <a:pPr>
                <a:spcBef>
                  <a:spcPct val="0"/>
                </a:spcBef>
                <a:buClrTx/>
                <a:buFontTx/>
                <a:buNone/>
              </a:pPr>
              <a:t>23</a:t>
            </a:fld>
            <a:endParaRPr lang="en-US" altLang="en-US" sz="1200"/>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F18A8-8318-50DF-F7F5-8E4B3439DC5B}"/>
              </a:ext>
            </a:extLst>
          </p:cNvPr>
          <p:cNvSpPr>
            <a:spLocks noGrp="1"/>
          </p:cNvSpPr>
          <p:nvPr>
            <p:ph type="title"/>
          </p:nvPr>
        </p:nvSpPr>
        <p:spPr/>
        <p:txBody>
          <a:bodyPr/>
          <a:lstStyle/>
          <a:p>
            <a:pPr>
              <a:defRPr/>
            </a:pPr>
            <a:r>
              <a:rPr lang="en-US" dirty="0"/>
              <a:t>Typical Week </a:t>
            </a:r>
          </a:p>
        </p:txBody>
      </p:sp>
      <p:sp>
        <p:nvSpPr>
          <p:cNvPr id="118787" name="Slide Number Placeholder 4">
            <a:extLst>
              <a:ext uri="{FF2B5EF4-FFF2-40B4-BE49-F238E27FC236}">
                <a16:creationId xmlns:a16="http://schemas.microsoft.com/office/drawing/2014/main" id="{EAFF414F-B97C-180D-777B-153C2D3C719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6069734D-6C2E-44D1-89BE-1B2D18030C41}" type="slidenum">
              <a:rPr lang="en-US" altLang="en-US" sz="1200" smtClean="0"/>
              <a:pPr>
                <a:spcBef>
                  <a:spcPct val="0"/>
                </a:spcBef>
                <a:buClrTx/>
                <a:buFontTx/>
                <a:buNone/>
              </a:pPr>
              <a:t>24</a:t>
            </a:fld>
            <a:endParaRPr lang="en-US" altLang="en-US" sz="1200"/>
          </a:p>
        </p:txBody>
      </p:sp>
      <p:graphicFrame>
        <p:nvGraphicFramePr>
          <p:cNvPr id="10" name="Content Placeholder 9">
            <a:extLst>
              <a:ext uri="{FF2B5EF4-FFF2-40B4-BE49-F238E27FC236}">
                <a16:creationId xmlns:a16="http://schemas.microsoft.com/office/drawing/2014/main" id="{29E2EA28-FC79-A47C-3315-62E5B5CE0A34}"/>
              </a:ext>
            </a:extLst>
          </p:cNvPr>
          <p:cNvGraphicFramePr>
            <a:graphicFrameLocks noGrp="1"/>
          </p:cNvGraphicFramePr>
          <p:nvPr>
            <p:ph idx="1"/>
          </p:nvPr>
        </p:nvGraphicFramePr>
        <p:xfrm>
          <a:off x="838200" y="1417638"/>
          <a:ext cx="7543799" cy="4846637"/>
        </p:xfrm>
        <a:graphic>
          <a:graphicData uri="http://schemas.openxmlformats.org/drawingml/2006/table">
            <a:tbl>
              <a:tblPr>
                <a:tableStyleId>{5C22544A-7EE6-4342-B048-85BDC9FD1C3A}</a:tableStyleId>
              </a:tblPr>
              <a:tblGrid>
                <a:gridCol w="1841399">
                  <a:extLst>
                    <a:ext uri="{9D8B030D-6E8A-4147-A177-3AD203B41FA5}">
                      <a16:colId xmlns:a16="http://schemas.microsoft.com/office/drawing/2014/main" val="20000"/>
                    </a:ext>
                  </a:extLst>
                </a:gridCol>
                <a:gridCol w="1425600">
                  <a:extLst>
                    <a:ext uri="{9D8B030D-6E8A-4147-A177-3AD203B41FA5}">
                      <a16:colId xmlns:a16="http://schemas.microsoft.com/office/drawing/2014/main" val="20001"/>
                    </a:ext>
                  </a:extLst>
                </a:gridCol>
                <a:gridCol w="1425600">
                  <a:extLst>
                    <a:ext uri="{9D8B030D-6E8A-4147-A177-3AD203B41FA5}">
                      <a16:colId xmlns:a16="http://schemas.microsoft.com/office/drawing/2014/main" val="20002"/>
                    </a:ext>
                  </a:extLst>
                </a:gridCol>
                <a:gridCol w="1425600">
                  <a:extLst>
                    <a:ext uri="{9D8B030D-6E8A-4147-A177-3AD203B41FA5}">
                      <a16:colId xmlns:a16="http://schemas.microsoft.com/office/drawing/2014/main" val="20003"/>
                    </a:ext>
                  </a:extLst>
                </a:gridCol>
                <a:gridCol w="1425600">
                  <a:extLst>
                    <a:ext uri="{9D8B030D-6E8A-4147-A177-3AD203B41FA5}">
                      <a16:colId xmlns:a16="http://schemas.microsoft.com/office/drawing/2014/main" val="20004"/>
                    </a:ext>
                  </a:extLst>
                </a:gridCol>
              </a:tblGrid>
              <a:tr h="280553">
                <a:tc>
                  <a:txBody>
                    <a:bodyPr/>
                    <a:lstStyle/>
                    <a:p>
                      <a:pPr algn="l" fontAlgn="t"/>
                      <a:r>
                        <a:rPr lang="en-US" sz="1800" u="none" strike="noStrike" dirty="0">
                          <a:effectLst/>
                        </a:rPr>
                        <a:t>Monday</a:t>
                      </a:r>
                      <a:endParaRPr lang="en-US" sz="1800" b="1" i="0" u="none" strike="noStrike" dirty="0">
                        <a:solidFill>
                          <a:srgbClr val="000000"/>
                        </a:solidFill>
                        <a:effectLst/>
                        <a:latin typeface="Arial" panose="020B0604020202020204" pitchFamily="34" charset="0"/>
                      </a:endParaRPr>
                    </a:p>
                  </a:txBody>
                  <a:tcPr marL="6201" marR="6201" marT="6202" marB="0">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Tuesday</a:t>
                      </a:r>
                      <a:endParaRPr lang="en-US" sz="1800" b="1" i="0" u="none" strike="noStrike" dirty="0">
                        <a:solidFill>
                          <a:srgbClr val="000000"/>
                        </a:solidFill>
                        <a:effectLst/>
                        <a:latin typeface="Arial" panose="020B0604020202020204" pitchFamily="34" charset="0"/>
                      </a:endParaRPr>
                    </a:p>
                  </a:txBody>
                  <a:tcPr marL="6201" marR="6201" marT="6202" marB="0"/>
                </a:tc>
                <a:tc>
                  <a:txBody>
                    <a:bodyPr/>
                    <a:lstStyle/>
                    <a:p>
                      <a:pPr algn="l" fontAlgn="t"/>
                      <a:r>
                        <a:rPr lang="en-US" sz="1800" u="none" strike="noStrike" dirty="0">
                          <a:effectLst/>
                        </a:rPr>
                        <a:t>Wednesday</a:t>
                      </a:r>
                      <a:endParaRPr lang="en-US" sz="1800" b="1" i="0" u="none" strike="noStrike" dirty="0">
                        <a:solidFill>
                          <a:srgbClr val="000000"/>
                        </a:solidFill>
                        <a:effectLst/>
                        <a:latin typeface="Arial" panose="020B0604020202020204" pitchFamily="34" charset="0"/>
                      </a:endParaRPr>
                    </a:p>
                  </a:txBody>
                  <a:tcPr marL="6201" marR="6201" marT="6202" marB="0"/>
                </a:tc>
                <a:tc>
                  <a:txBody>
                    <a:bodyPr/>
                    <a:lstStyle/>
                    <a:p>
                      <a:pPr algn="l" fontAlgn="t"/>
                      <a:r>
                        <a:rPr lang="en-US" sz="1800" u="none" strike="noStrike" dirty="0">
                          <a:effectLst/>
                        </a:rPr>
                        <a:t>Thursday</a:t>
                      </a:r>
                      <a:endParaRPr lang="en-US" sz="1800" b="1" i="0" u="none" strike="noStrike" dirty="0">
                        <a:solidFill>
                          <a:srgbClr val="000000"/>
                        </a:solidFill>
                        <a:effectLst/>
                        <a:latin typeface="Arial" panose="020B0604020202020204" pitchFamily="34" charset="0"/>
                      </a:endParaRPr>
                    </a:p>
                  </a:txBody>
                  <a:tcPr marL="6201" marR="6201" marT="6202" marB="0"/>
                </a:tc>
                <a:tc>
                  <a:txBody>
                    <a:bodyPr/>
                    <a:lstStyle/>
                    <a:p>
                      <a:pPr algn="l" fontAlgn="t"/>
                      <a:r>
                        <a:rPr lang="en-US" sz="1800" u="none" strike="noStrike" dirty="0">
                          <a:effectLst/>
                        </a:rPr>
                        <a:t>Friday</a:t>
                      </a:r>
                      <a:endParaRPr lang="en-US" sz="1800" b="1" i="0" u="none" strike="noStrike" dirty="0">
                        <a:solidFill>
                          <a:srgbClr val="000000"/>
                        </a:solidFill>
                        <a:effectLst/>
                        <a:latin typeface="Arial" panose="020B0604020202020204" pitchFamily="34" charset="0"/>
                      </a:endParaRPr>
                    </a:p>
                  </a:txBody>
                  <a:tcPr marL="6201" marR="6201" marT="6202" marB="0"/>
                </a:tc>
                <a:extLst>
                  <a:ext uri="{0D108BD9-81ED-4DB2-BD59-A6C34878D82A}">
                    <a16:rowId xmlns:a16="http://schemas.microsoft.com/office/drawing/2014/main" val="10000"/>
                  </a:ext>
                </a:extLst>
              </a:tr>
              <a:tr h="266354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dirty="0">
                          <a:solidFill>
                            <a:schemeClr val="tx2">
                              <a:lumMod val="10000"/>
                            </a:schemeClr>
                          </a:solidFill>
                          <a:effectLst/>
                        </a:rPr>
                        <a:t>DMSO 1351</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Lecture </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scheduled in-person</a:t>
                      </a:r>
                    </a:p>
                    <a:p>
                      <a:pPr algn="l" fontAlgn="t"/>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9 - 11 am</a:t>
                      </a:r>
                      <a:endParaRPr lang="en-US" sz="1100" b="0" i="0" u="none" strike="noStrike" dirty="0">
                        <a:solidFill>
                          <a:schemeClr val="tx2">
                            <a:lumMod val="10000"/>
                          </a:schemeClr>
                        </a:solidFill>
                        <a:effectLst/>
                        <a:latin typeface="Calibri" panose="020F0502020204030204" pitchFamily="34" charset="0"/>
                      </a:endParaRPr>
                    </a:p>
                  </a:txBody>
                  <a:tcPr marL="6201" marR="6201" marT="620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rowSpan="2">
                  <a:txBody>
                    <a:bodyPr/>
                    <a:lstStyle/>
                    <a:p>
                      <a:pPr algn="l" fontAlgn="t"/>
                      <a:r>
                        <a:rPr lang="en-US" sz="1100" u="none" strike="noStrike" dirty="0">
                          <a:solidFill>
                            <a:schemeClr val="tx2">
                              <a:lumMod val="10000"/>
                            </a:schemeClr>
                          </a:solidFill>
                          <a:effectLst/>
                        </a:rPr>
                        <a:t>DMSO 1351</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Lab Room 711</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scheduled in-person</a:t>
                      </a:r>
                    </a:p>
                    <a:p>
                      <a:pPr algn="l" fontAlgn="t"/>
                      <a:endParaRPr lang="en-US" sz="1100" u="none" strike="noStrike" dirty="0">
                        <a:solidFill>
                          <a:schemeClr val="tx2">
                            <a:lumMod val="10000"/>
                          </a:schemeClr>
                        </a:solidFill>
                        <a:effectLst/>
                      </a:endParaRPr>
                    </a:p>
                    <a:p>
                      <a:pPr algn="l" fontAlgn="t"/>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8 - 10 am</a:t>
                      </a:r>
                    </a:p>
                    <a:p>
                      <a:pPr algn="l" fontAlgn="t"/>
                      <a:endParaRPr lang="en-US" sz="1100" u="none" strike="noStrike" dirty="0">
                        <a:solidFill>
                          <a:schemeClr val="tx2">
                            <a:lumMod val="10000"/>
                          </a:schemeClr>
                        </a:solidFill>
                        <a:effectLst/>
                      </a:endParaRPr>
                    </a:p>
                    <a:p>
                      <a:pPr algn="l" fontAlgn="t"/>
                      <a:endParaRPr lang="en-US" sz="1100" u="none" strike="noStrike" dirty="0">
                        <a:solidFill>
                          <a:schemeClr val="tx2">
                            <a:lumMod val="10000"/>
                          </a:schemeClr>
                        </a:solidFill>
                        <a:effectLst/>
                      </a:endParaRPr>
                    </a:p>
                    <a:p>
                      <a:pPr algn="l" fontAlgn="t"/>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 </a:t>
                      </a:r>
                      <a:endParaRPr lang="en-US" sz="1100" b="0" i="0" u="none" strike="noStrike" dirty="0">
                        <a:solidFill>
                          <a:schemeClr val="tx2">
                            <a:lumMod val="10000"/>
                          </a:schemeClr>
                        </a:solidFill>
                        <a:effectLst/>
                        <a:latin typeface="Calibri" panose="020F0502020204030204" pitchFamily="34" charset="0"/>
                      </a:endParaRPr>
                    </a:p>
                  </a:txBody>
                  <a:tcPr marL="6201" marR="6201" marT="6202" marB="0">
                    <a:lnL w="12700" cap="flat" cmpd="sng" algn="ctr">
                      <a:solidFill>
                        <a:schemeClr val="tx1"/>
                      </a:solidFill>
                      <a:prstDash val="solid"/>
                      <a:round/>
                      <a:headEnd type="none" w="med" len="med"/>
                      <a:tailEnd type="none" w="med" len="med"/>
                    </a:lnL>
                    <a:solidFill>
                      <a:srgbClr val="FFC000"/>
                    </a:solidFill>
                  </a:tcPr>
                </a:tc>
                <a:tc>
                  <a:txBody>
                    <a:bodyPr/>
                    <a:lstStyle/>
                    <a:p>
                      <a:pPr algn="l" fontAlgn="t"/>
                      <a:r>
                        <a:rPr lang="en-US" sz="1100" u="none" strike="noStrike" dirty="0">
                          <a:solidFill>
                            <a:schemeClr val="tx2">
                              <a:lumMod val="10000"/>
                            </a:schemeClr>
                          </a:solidFill>
                          <a:effectLst/>
                        </a:rPr>
                        <a:t> DMSO 1202</a:t>
                      </a:r>
                    </a:p>
                    <a:p>
                      <a:pPr algn="l" fontAlgn="t"/>
                      <a:r>
                        <a:rPr lang="en-US" sz="1100" u="none" strike="noStrike" dirty="0">
                          <a:solidFill>
                            <a:schemeClr val="tx2">
                              <a:lumMod val="10000"/>
                            </a:schemeClr>
                          </a:solidFill>
                          <a:effectLst/>
                        </a:rPr>
                        <a:t>8-12 pm in-person</a:t>
                      </a:r>
                      <a:endParaRPr lang="en-US" sz="1100" b="0" i="0" u="none" strike="noStrike" dirty="0">
                        <a:solidFill>
                          <a:schemeClr val="tx2">
                            <a:lumMod val="10000"/>
                          </a:schemeClr>
                        </a:solidFill>
                        <a:effectLst/>
                        <a:latin typeface="Calibri" panose="020F0502020204030204" pitchFamily="34" charset="0"/>
                      </a:endParaRPr>
                    </a:p>
                  </a:txBody>
                  <a:tcPr marL="6201" marR="6201" marT="6202" marB="0">
                    <a:solidFill>
                      <a:schemeClr val="tx2">
                        <a:lumMod val="90000"/>
                      </a:schemeClr>
                    </a:solidFill>
                  </a:tcPr>
                </a:tc>
                <a:tc>
                  <a:txBody>
                    <a:bodyPr/>
                    <a:lstStyle/>
                    <a:p>
                      <a:pPr algn="l" fontAlgn="t"/>
                      <a:endParaRPr lang="en-US" sz="1100" b="0" i="0" u="none" strike="noStrike" dirty="0">
                        <a:solidFill>
                          <a:schemeClr val="tx2">
                            <a:lumMod val="10000"/>
                          </a:schemeClr>
                        </a:solidFill>
                        <a:effectLst/>
                        <a:latin typeface="Calibri" panose="020F0502020204030204" pitchFamily="34" charset="0"/>
                      </a:endParaRPr>
                    </a:p>
                  </a:txBody>
                  <a:tcPr marL="6201" marR="6201" marT="6202" marB="0">
                    <a:solidFill>
                      <a:schemeClr val="tx2">
                        <a:lumMod val="90000"/>
                      </a:schemeClr>
                    </a:solidFill>
                  </a:tcPr>
                </a:tc>
                <a:tc>
                  <a:txBody>
                    <a:bodyPr/>
                    <a:lstStyle/>
                    <a:p>
                      <a:pPr algn="l" fontAlgn="t"/>
                      <a:r>
                        <a:rPr lang="en-US" sz="1100" u="none" strike="noStrike" dirty="0">
                          <a:solidFill>
                            <a:schemeClr val="tx2">
                              <a:lumMod val="10000"/>
                            </a:schemeClr>
                          </a:solidFill>
                          <a:effectLst/>
                        </a:rPr>
                        <a:t>DMSO 1210</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9 - 12 pm</a:t>
                      </a:r>
                    </a:p>
                    <a:p>
                      <a:pPr algn="l" fontAlgn="t"/>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first 8 weeks </a:t>
                      </a:r>
                      <a:br>
                        <a:rPr lang="en-US" sz="1100" u="none" strike="noStrike">
                          <a:solidFill>
                            <a:schemeClr val="tx2">
                              <a:lumMod val="10000"/>
                            </a:schemeClr>
                          </a:solidFill>
                          <a:effectLst/>
                        </a:rPr>
                      </a:br>
                      <a:r>
                        <a:rPr lang="en-US" sz="1100" u="none" strike="noStrike">
                          <a:solidFill>
                            <a:schemeClr val="tx2">
                              <a:lumMod val="10000"/>
                            </a:schemeClr>
                          </a:solidFill>
                          <a:effectLst/>
                        </a:rPr>
                        <a:t>scheduled in-person</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Second 8 weeks</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In-person </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Lab</a:t>
                      </a:r>
                      <a:endParaRPr lang="en-US" sz="1100" b="0" i="0" u="none" strike="noStrike" dirty="0">
                        <a:solidFill>
                          <a:schemeClr val="tx2">
                            <a:lumMod val="10000"/>
                          </a:schemeClr>
                        </a:solidFill>
                        <a:effectLst/>
                        <a:latin typeface="Calibri" panose="020F0502020204030204" pitchFamily="34" charset="0"/>
                      </a:endParaRPr>
                    </a:p>
                  </a:txBody>
                  <a:tcPr marL="6201" marR="6201" marT="6202" marB="0">
                    <a:solidFill>
                      <a:schemeClr val="tx2">
                        <a:lumMod val="90000"/>
                      </a:schemeClr>
                    </a:solidFill>
                  </a:tcPr>
                </a:tc>
                <a:extLst>
                  <a:ext uri="{0D108BD9-81ED-4DB2-BD59-A6C34878D82A}">
                    <a16:rowId xmlns:a16="http://schemas.microsoft.com/office/drawing/2014/main" val="10001"/>
                  </a:ext>
                </a:extLst>
              </a:tr>
              <a:tr h="190253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dirty="0">
                          <a:solidFill>
                            <a:schemeClr val="tx2">
                              <a:lumMod val="10000"/>
                            </a:schemeClr>
                          </a:solidFill>
                          <a:effectLst/>
                        </a:rPr>
                        <a:t>DMSO 1441</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Lecture </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scheduled in-person</a:t>
                      </a:r>
                    </a:p>
                    <a:p>
                      <a:pPr algn="l" fontAlgn="t"/>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12 - 3 pm</a:t>
                      </a:r>
                      <a:endParaRPr lang="en-US" sz="1100" b="0" i="0" u="none" strike="noStrike" dirty="0">
                        <a:solidFill>
                          <a:schemeClr val="tx2">
                            <a:lumMod val="10000"/>
                          </a:schemeClr>
                        </a:solidFill>
                        <a:effectLst/>
                        <a:latin typeface="Calibri" panose="020F0502020204030204" pitchFamily="34" charset="0"/>
                      </a:endParaRPr>
                    </a:p>
                  </a:txBody>
                  <a:tcPr marL="6201" marR="6201" marT="6202" marB="0">
                    <a:lnT w="12700" cap="flat" cmpd="sng" algn="ctr">
                      <a:solidFill>
                        <a:schemeClr val="tx1"/>
                      </a:solidFill>
                      <a:prstDash val="solid"/>
                      <a:round/>
                      <a:headEnd type="none" w="med" len="med"/>
                      <a:tailEnd type="none" w="med" len="med"/>
                    </a:lnT>
                    <a:solidFill>
                      <a:schemeClr val="tx2">
                        <a:lumMod val="90000"/>
                      </a:schemeClr>
                    </a:solidFill>
                  </a:tcPr>
                </a:tc>
                <a:tc vMerge="1">
                  <a:txBody>
                    <a:bodyPr/>
                    <a:lstStyle/>
                    <a:p>
                      <a:pPr algn="l" fontAlgn="t"/>
                      <a:r>
                        <a:rPr lang="en-US" sz="1100" u="none" strike="noStrike" dirty="0">
                          <a:solidFill>
                            <a:schemeClr val="tx2">
                              <a:lumMod val="10000"/>
                            </a:schemeClr>
                          </a:solidFill>
                          <a:effectLst/>
                        </a:rPr>
                        <a:t> </a:t>
                      </a:r>
                      <a:endParaRPr lang="en-US" sz="1100" b="0" i="0" u="none" strike="noStrike" dirty="0">
                        <a:solidFill>
                          <a:schemeClr val="tx2">
                            <a:lumMod val="10000"/>
                          </a:schemeClr>
                        </a:solidFill>
                        <a:effectLst/>
                        <a:latin typeface="Calibri" panose="020F0502020204030204" pitchFamily="34" charset="0"/>
                      </a:endParaRPr>
                    </a:p>
                  </a:txBody>
                  <a:tcPr marL="6201" marR="6201" marT="6201" marB="0">
                    <a:solidFill>
                      <a:schemeClr val="tx2">
                        <a:lumMod val="90000"/>
                      </a:schemeClr>
                    </a:solidFill>
                  </a:tcPr>
                </a:tc>
                <a:tc>
                  <a:txBody>
                    <a:bodyPr/>
                    <a:lstStyle/>
                    <a:p>
                      <a:pPr algn="l" fontAlgn="t"/>
                      <a:r>
                        <a:rPr lang="en-US" sz="1100" u="none" strike="noStrike" dirty="0">
                          <a:solidFill>
                            <a:schemeClr val="tx2">
                              <a:lumMod val="10000"/>
                            </a:schemeClr>
                          </a:solidFill>
                          <a:effectLst/>
                        </a:rPr>
                        <a:t>DMSO 1441 </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Lab Room 711</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scheduled in-person</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1:30 - 5:30 pm</a:t>
                      </a:r>
                      <a:endParaRPr lang="en-US" sz="1100" b="0" i="0" u="none" strike="noStrike" dirty="0">
                        <a:solidFill>
                          <a:schemeClr val="tx2">
                            <a:lumMod val="10000"/>
                          </a:schemeClr>
                        </a:solidFill>
                        <a:effectLst/>
                        <a:latin typeface="Calibri" panose="020F0502020204030204" pitchFamily="34" charset="0"/>
                      </a:endParaRPr>
                    </a:p>
                  </a:txBody>
                  <a:tcPr marL="6201" marR="6201" marT="6202" marB="0">
                    <a:solidFill>
                      <a:srgbClr val="FFC00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dirty="0">
                          <a:solidFill>
                            <a:schemeClr val="tx2">
                              <a:lumMod val="10000"/>
                            </a:schemeClr>
                          </a:solidFill>
                          <a:effectLst/>
                        </a:rPr>
                        <a:t>DMSO 1355</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Lecture</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scheduled in-person</a:t>
                      </a:r>
                      <a:br>
                        <a:rPr lang="en-US" sz="1100" u="none" strike="noStrike" dirty="0">
                          <a:solidFill>
                            <a:schemeClr val="tx2">
                              <a:lumMod val="10000"/>
                            </a:schemeClr>
                          </a:solidFill>
                          <a:effectLst/>
                        </a:rPr>
                      </a:br>
                      <a:r>
                        <a:rPr lang="en-US" sz="1100" u="none" strike="noStrike" dirty="0">
                          <a:solidFill>
                            <a:schemeClr val="tx2">
                              <a:lumMod val="10000"/>
                            </a:schemeClr>
                          </a:solidFill>
                          <a:effectLst/>
                        </a:rPr>
                        <a:t>4-8 pm</a:t>
                      </a:r>
                      <a:endParaRPr lang="en-US" sz="1100" b="0" i="0" u="none" strike="noStrike" dirty="0">
                        <a:solidFill>
                          <a:schemeClr val="tx2">
                            <a:lumMod val="10000"/>
                          </a:schemeClr>
                        </a:solidFill>
                        <a:effectLst/>
                        <a:latin typeface="Calibri" panose="020F0502020204030204" pitchFamily="34" charset="0"/>
                      </a:endParaRPr>
                    </a:p>
                    <a:p>
                      <a:pPr algn="l" fontAlgn="t"/>
                      <a:endParaRPr lang="en-US" sz="1100" b="0" i="0" u="none" strike="noStrike" dirty="0">
                        <a:solidFill>
                          <a:schemeClr val="tx2">
                            <a:lumMod val="10000"/>
                          </a:schemeClr>
                        </a:solidFill>
                        <a:effectLst/>
                        <a:latin typeface="Calibri" panose="020F0502020204030204" pitchFamily="34" charset="0"/>
                      </a:endParaRPr>
                    </a:p>
                  </a:txBody>
                  <a:tcPr marL="6201" marR="6201" marT="6202" marB="0">
                    <a:solidFill>
                      <a:schemeClr val="tx2">
                        <a:lumMod val="90000"/>
                      </a:schemeClr>
                    </a:solidFill>
                  </a:tcPr>
                </a:tc>
                <a:tc>
                  <a:txBody>
                    <a:bodyPr/>
                    <a:lstStyle/>
                    <a:p>
                      <a:pPr algn="l" fontAlgn="t"/>
                      <a:endParaRPr lang="en-US" sz="1100" b="0" i="0" u="none" strike="noStrike" dirty="0">
                        <a:solidFill>
                          <a:schemeClr val="tx2">
                            <a:lumMod val="10000"/>
                          </a:schemeClr>
                        </a:solidFill>
                        <a:effectLst/>
                        <a:latin typeface="Calibri" panose="020F0502020204030204" pitchFamily="34" charset="0"/>
                      </a:endParaRPr>
                    </a:p>
                  </a:txBody>
                  <a:tcPr marL="6201" marR="6201" marT="6202" marB="0">
                    <a:solidFill>
                      <a:schemeClr val="tx2">
                        <a:lumMod val="9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a:extLst>
              <a:ext uri="{FF2B5EF4-FFF2-40B4-BE49-F238E27FC236}">
                <a16:creationId xmlns:a16="http://schemas.microsoft.com/office/drawing/2014/main" id="{0605072C-09B8-1271-8055-F157CDFAF7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17EAFC00-0180-4A48-92C0-EE529CBA0BCD}" type="slidenum">
              <a:rPr lang="en-US" altLang="en-US" sz="1200" smtClean="0"/>
              <a:pPr>
                <a:spcBef>
                  <a:spcPct val="0"/>
                </a:spcBef>
                <a:buClrTx/>
                <a:buFontTx/>
                <a:buNone/>
              </a:pPr>
              <a:t>25</a:t>
            </a:fld>
            <a:endParaRPr lang="en-US" altLang="en-US" sz="1200"/>
          </a:p>
        </p:txBody>
      </p:sp>
      <p:sp>
        <p:nvSpPr>
          <p:cNvPr id="46082" name="Rectangle 2">
            <a:extLst>
              <a:ext uri="{FF2B5EF4-FFF2-40B4-BE49-F238E27FC236}">
                <a16:creationId xmlns:a16="http://schemas.microsoft.com/office/drawing/2014/main" id="{81AD5BFE-A386-9928-0F62-F341CFB5271B}"/>
              </a:ext>
            </a:extLst>
          </p:cNvPr>
          <p:cNvSpPr>
            <a:spLocks noGrp="1" noChangeArrowheads="1"/>
          </p:cNvSpPr>
          <p:nvPr>
            <p:ph type="title"/>
          </p:nvPr>
        </p:nvSpPr>
        <p:spPr>
          <a:xfrm>
            <a:off x="457200" y="274638"/>
            <a:ext cx="8229600" cy="868362"/>
          </a:xfrm>
        </p:spPr>
        <p:txBody>
          <a:bodyPr/>
          <a:lstStyle/>
          <a:p>
            <a:pPr eaLnBrk="1" hangingPunct="1">
              <a:defRPr/>
            </a:pPr>
            <a:r>
              <a:rPr lang="en-US" sz="3600" i="1" dirty="0"/>
              <a:t>Sonography Clinical Experience</a:t>
            </a:r>
          </a:p>
        </p:txBody>
      </p:sp>
      <p:sp>
        <p:nvSpPr>
          <p:cNvPr id="46083" name="Rectangle 3">
            <a:extLst>
              <a:ext uri="{FF2B5EF4-FFF2-40B4-BE49-F238E27FC236}">
                <a16:creationId xmlns:a16="http://schemas.microsoft.com/office/drawing/2014/main" id="{9D5B2488-62E2-C4E0-D792-3D069F817D59}"/>
              </a:ext>
            </a:extLst>
          </p:cNvPr>
          <p:cNvSpPr>
            <a:spLocks noGrp="1" noChangeArrowheads="1"/>
          </p:cNvSpPr>
          <p:nvPr>
            <p:ph type="body" idx="1"/>
          </p:nvPr>
        </p:nvSpPr>
        <p:spPr>
          <a:xfrm>
            <a:off x="762000" y="1600200"/>
            <a:ext cx="7772400" cy="4495800"/>
          </a:xfrm>
        </p:spPr>
        <p:txBody>
          <a:bodyPr/>
          <a:lstStyle/>
          <a:p>
            <a:pPr eaLnBrk="1" hangingPunct="1">
              <a:lnSpc>
                <a:spcPct val="90000"/>
              </a:lnSpc>
              <a:defRPr/>
            </a:pPr>
            <a:r>
              <a:rPr lang="en-US" sz="2000" dirty="0">
                <a:solidFill>
                  <a:schemeClr val="tx2"/>
                </a:solidFill>
              </a:rPr>
              <a:t>Students are assigned to rotations in various hospital and office ultrasound departments</a:t>
            </a:r>
          </a:p>
          <a:p>
            <a:pPr lvl="1" eaLnBrk="1" hangingPunct="1">
              <a:lnSpc>
                <a:spcPct val="90000"/>
              </a:lnSpc>
              <a:defRPr/>
            </a:pPr>
            <a:r>
              <a:rPr lang="en-US" sz="1600" dirty="0">
                <a:solidFill>
                  <a:schemeClr val="tx2"/>
                </a:solidFill>
              </a:rPr>
              <a:t>Woodlands</a:t>
            </a:r>
          </a:p>
          <a:p>
            <a:pPr lvl="1" eaLnBrk="1" hangingPunct="1">
              <a:lnSpc>
                <a:spcPct val="90000"/>
              </a:lnSpc>
              <a:defRPr/>
            </a:pPr>
            <a:r>
              <a:rPr lang="en-US" sz="1600" dirty="0">
                <a:solidFill>
                  <a:schemeClr val="tx2"/>
                </a:solidFill>
              </a:rPr>
              <a:t>Katy</a:t>
            </a:r>
          </a:p>
          <a:p>
            <a:pPr lvl="1" eaLnBrk="1" hangingPunct="1">
              <a:lnSpc>
                <a:spcPct val="90000"/>
              </a:lnSpc>
              <a:defRPr/>
            </a:pPr>
            <a:r>
              <a:rPr lang="en-US" sz="1600" dirty="0">
                <a:solidFill>
                  <a:schemeClr val="tx2"/>
                </a:solidFill>
              </a:rPr>
              <a:t>West Houston</a:t>
            </a:r>
          </a:p>
          <a:p>
            <a:pPr lvl="1" eaLnBrk="1" hangingPunct="1">
              <a:lnSpc>
                <a:spcPct val="90000"/>
              </a:lnSpc>
              <a:defRPr/>
            </a:pPr>
            <a:r>
              <a:rPr lang="en-US" sz="1600" dirty="0">
                <a:solidFill>
                  <a:schemeClr val="tx2"/>
                </a:solidFill>
              </a:rPr>
              <a:t>Ford Bend</a:t>
            </a:r>
          </a:p>
          <a:p>
            <a:pPr lvl="1" eaLnBrk="1" hangingPunct="1">
              <a:lnSpc>
                <a:spcPct val="90000"/>
              </a:lnSpc>
              <a:defRPr/>
            </a:pPr>
            <a:r>
              <a:rPr lang="en-US" sz="1600" dirty="0">
                <a:solidFill>
                  <a:schemeClr val="tx2"/>
                </a:solidFill>
              </a:rPr>
              <a:t>Sugar Land</a:t>
            </a:r>
          </a:p>
          <a:p>
            <a:pPr lvl="1" eaLnBrk="1" hangingPunct="1">
              <a:lnSpc>
                <a:spcPct val="90000"/>
              </a:lnSpc>
              <a:defRPr/>
            </a:pPr>
            <a:r>
              <a:rPr lang="en-US" sz="1600" dirty="0">
                <a:solidFill>
                  <a:schemeClr val="tx2"/>
                </a:solidFill>
              </a:rPr>
              <a:t>Kingwood</a:t>
            </a:r>
          </a:p>
          <a:p>
            <a:pPr lvl="1" eaLnBrk="1" hangingPunct="1">
              <a:lnSpc>
                <a:spcPct val="90000"/>
              </a:lnSpc>
              <a:defRPr/>
            </a:pPr>
            <a:r>
              <a:rPr lang="en-US" sz="1600" dirty="0">
                <a:solidFill>
                  <a:schemeClr val="tx2"/>
                </a:solidFill>
              </a:rPr>
              <a:t>Clear Lake</a:t>
            </a:r>
          </a:p>
          <a:p>
            <a:pPr lvl="1" eaLnBrk="1" hangingPunct="1">
              <a:lnSpc>
                <a:spcPct val="90000"/>
              </a:lnSpc>
              <a:defRPr/>
            </a:pPr>
            <a:r>
              <a:rPr lang="en-US" sz="1600" dirty="0">
                <a:solidFill>
                  <a:schemeClr val="tx2"/>
                </a:solidFill>
              </a:rPr>
              <a:t>Texas Medical Center: </a:t>
            </a:r>
            <a:r>
              <a:rPr lang="en-US" sz="1600" dirty="0">
                <a:solidFill>
                  <a:srgbClr val="FFC000"/>
                </a:solidFill>
              </a:rPr>
              <a:t>http://www.texasmedicalcenter.org/about/</a:t>
            </a:r>
          </a:p>
          <a:p>
            <a:pPr marL="0" indent="0" eaLnBrk="1" hangingPunct="1">
              <a:lnSpc>
                <a:spcPct val="90000"/>
              </a:lnSpc>
              <a:buFontTx/>
              <a:buNone/>
              <a:defRPr/>
            </a:pPr>
            <a:endParaRPr lang="en-US" sz="2000" dirty="0">
              <a:solidFill>
                <a:schemeClr val="tx2"/>
              </a:solidFill>
            </a:endParaRPr>
          </a:p>
          <a:p>
            <a:pPr eaLnBrk="1" hangingPunct="1">
              <a:lnSpc>
                <a:spcPct val="90000"/>
              </a:lnSpc>
              <a:defRPr/>
            </a:pPr>
            <a:r>
              <a:rPr lang="en-US" sz="2000" dirty="0">
                <a:solidFill>
                  <a:schemeClr val="tx2"/>
                </a:solidFill>
              </a:rPr>
              <a:t>Clinical sites must meet JRC/DMS standards accreditation criteria</a:t>
            </a:r>
          </a:p>
          <a:p>
            <a:pPr lvl="1" eaLnBrk="1" hangingPunct="1">
              <a:lnSpc>
                <a:spcPct val="90000"/>
              </a:lnSpc>
              <a:defRPr/>
            </a:pPr>
            <a:r>
              <a:rPr lang="en-US" sz="2000" dirty="0">
                <a:solidFill>
                  <a:schemeClr val="tx2"/>
                </a:solidFill>
              </a:rPr>
              <a:t>Appropriate credentialed Registered Sonographers</a:t>
            </a:r>
          </a:p>
          <a:p>
            <a:pPr lvl="1" eaLnBrk="1" hangingPunct="1">
              <a:lnSpc>
                <a:spcPct val="90000"/>
              </a:lnSpc>
              <a:defRPr/>
            </a:pPr>
            <a:r>
              <a:rPr lang="en-US" sz="2000" dirty="0">
                <a:solidFill>
                  <a:schemeClr val="tx2"/>
                </a:solidFill>
              </a:rPr>
              <a:t>Appropriate case load</a:t>
            </a:r>
          </a:p>
          <a:p>
            <a:pPr lvl="1" eaLnBrk="1" hangingPunct="1">
              <a:lnSpc>
                <a:spcPct val="90000"/>
              </a:lnSpc>
              <a:defRPr/>
            </a:pPr>
            <a:r>
              <a:rPr lang="en-US" sz="2000" dirty="0">
                <a:solidFill>
                  <a:schemeClr val="tx2"/>
                </a:solidFill>
              </a:rPr>
              <a:t>Appropriate equipment</a:t>
            </a:r>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a:extLst>
              <a:ext uri="{FF2B5EF4-FFF2-40B4-BE49-F238E27FC236}">
                <a16:creationId xmlns:a16="http://schemas.microsoft.com/office/drawing/2014/main" id="{A16E752A-474F-2007-BE6A-BA0A881554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61D124E6-F24A-4AEF-92D5-03A204497C2E}" type="slidenum">
              <a:rPr lang="en-US" altLang="en-US" sz="1200" smtClean="0"/>
              <a:pPr>
                <a:spcBef>
                  <a:spcPct val="0"/>
                </a:spcBef>
                <a:buClrTx/>
                <a:buFontTx/>
                <a:buNone/>
              </a:pPr>
              <a:t>26</a:t>
            </a:fld>
            <a:endParaRPr lang="en-US" altLang="en-US" sz="1200"/>
          </a:p>
        </p:txBody>
      </p:sp>
      <p:sp>
        <p:nvSpPr>
          <p:cNvPr id="46082" name="Rectangle 2">
            <a:extLst>
              <a:ext uri="{FF2B5EF4-FFF2-40B4-BE49-F238E27FC236}">
                <a16:creationId xmlns:a16="http://schemas.microsoft.com/office/drawing/2014/main" id="{8A4323C9-8193-12A1-4616-276254399496}"/>
              </a:ext>
            </a:extLst>
          </p:cNvPr>
          <p:cNvSpPr>
            <a:spLocks noGrp="1" noChangeArrowheads="1"/>
          </p:cNvSpPr>
          <p:nvPr>
            <p:ph type="title"/>
          </p:nvPr>
        </p:nvSpPr>
        <p:spPr>
          <a:xfrm>
            <a:off x="457200" y="274638"/>
            <a:ext cx="8229600" cy="868362"/>
          </a:xfrm>
        </p:spPr>
        <p:txBody>
          <a:bodyPr/>
          <a:lstStyle/>
          <a:p>
            <a:pPr eaLnBrk="1" hangingPunct="1">
              <a:defRPr/>
            </a:pPr>
            <a:r>
              <a:rPr lang="en-US" sz="3600" i="1" dirty="0"/>
              <a:t>Clinical Affiliates</a:t>
            </a:r>
          </a:p>
        </p:txBody>
      </p:sp>
      <p:sp>
        <p:nvSpPr>
          <p:cNvPr id="46083" name="Rectangle 3">
            <a:extLst>
              <a:ext uri="{FF2B5EF4-FFF2-40B4-BE49-F238E27FC236}">
                <a16:creationId xmlns:a16="http://schemas.microsoft.com/office/drawing/2014/main" id="{0E184CF0-6F5B-D6F6-7F62-684BAB920680}"/>
              </a:ext>
            </a:extLst>
          </p:cNvPr>
          <p:cNvSpPr>
            <a:spLocks noGrp="1" noChangeArrowheads="1"/>
          </p:cNvSpPr>
          <p:nvPr>
            <p:ph type="body" idx="1"/>
          </p:nvPr>
        </p:nvSpPr>
        <p:spPr>
          <a:xfrm>
            <a:off x="762000" y="1600200"/>
            <a:ext cx="7772400" cy="4495800"/>
          </a:xfrm>
        </p:spPr>
        <p:txBody>
          <a:bodyPr/>
          <a:lstStyle/>
          <a:p>
            <a:pPr eaLnBrk="1" hangingPunct="1">
              <a:lnSpc>
                <a:spcPct val="90000"/>
              </a:lnSpc>
              <a:defRPr/>
            </a:pPr>
            <a:r>
              <a:rPr lang="en-US" sz="2400" dirty="0">
                <a:solidFill>
                  <a:schemeClr val="tx2"/>
                </a:solidFill>
              </a:rPr>
              <a:t>Five of our affiliates are rated the Best Hospital in the U.S News &amp; World Report </a:t>
            </a:r>
          </a:p>
          <a:p>
            <a:pPr lvl="1" eaLnBrk="1" hangingPunct="1">
              <a:lnSpc>
                <a:spcPct val="90000"/>
              </a:lnSpc>
              <a:defRPr/>
            </a:pPr>
            <a:r>
              <a:rPr lang="en-US" sz="2400" dirty="0">
                <a:solidFill>
                  <a:srgbClr val="FFC000"/>
                </a:solidFill>
              </a:rPr>
              <a:t>http://www.bizjournals.com/houston/news/2015/07/21/u-s-news-world-report-ranks-houstons-best.html</a:t>
            </a:r>
          </a:p>
          <a:p>
            <a:pPr lvl="2" eaLnBrk="1" hangingPunct="1">
              <a:lnSpc>
                <a:spcPct val="90000"/>
              </a:lnSpc>
              <a:defRPr/>
            </a:pPr>
            <a:r>
              <a:rPr lang="en-US" dirty="0">
                <a:effectLst/>
              </a:rPr>
              <a:t>Houston Methodist Hospital</a:t>
            </a:r>
          </a:p>
          <a:p>
            <a:pPr lvl="2" eaLnBrk="1" hangingPunct="1">
              <a:lnSpc>
                <a:spcPct val="90000"/>
              </a:lnSpc>
              <a:defRPr/>
            </a:pPr>
            <a:r>
              <a:rPr lang="en-US" dirty="0">
                <a:effectLst/>
              </a:rPr>
              <a:t>Memorial Hermann Hospital-Texas Medical Center </a:t>
            </a:r>
          </a:p>
          <a:p>
            <a:pPr lvl="2" eaLnBrk="1" hangingPunct="1">
              <a:lnSpc>
                <a:spcPct val="90000"/>
              </a:lnSpc>
              <a:defRPr/>
            </a:pPr>
            <a:r>
              <a:rPr lang="en-US" dirty="0">
                <a:effectLst/>
              </a:rPr>
              <a:t>University of Texas M.D. Anderson Cancer Center</a:t>
            </a:r>
          </a:p>
          <a:p>
            <a:pPr lvl="2" eaLnBrk="1" hangingPunct="1">
              <a:lnSpc>
                <a:spcPct val="90000"/>
              </a:lnSpc>
              <a:defRPr/>
            </a:pPr>
            <a:r>
              <a:rPr lang="en-US" dirty="0">
                <a:effectLst/>
              </a:rPr>
              <a:t>Clear Lake Regional Medical Center</a:t>
            </a:r>
          </a:p>
          <a:p>
            <a:pPr lvl="2" eaLnBrk="1" hangingPunct="1">
              <a:lnSpc>
                <a:spcPct val="90000"/>
              </a:lnSpc>
              <a:defRPr/>
            </a:pPr>
            <a:r>
              <a:rPr lang="en-US" dirty="0">
                <a:effectLst/>
              </a:rPr>
              <a:t>Baylor St. Luke’s Medical Center</a:t>
            </a:r>
          </a:p>
          <a:p>
            <a:pPr marL="457200" lvl="1" indent="0" eaLnBrk="1" hangingPunct="1">
              <a:lnSpc>
                <a:spcPct val="90000"/>
              </a:lnSpc>
              <a:buFontTx/>
              <a:buNone/>
              <a:defRPr/>
            </a:pPr>
            <a:endParaRPr lang="en-US" sz="2000" dirty="0">
              <a:effectLst/>
            </a:endParaRPr>
          </a:p>
          <a:p>
            <a:pPr eaLnBrk="1" hangingPunct="1">
              <a:lnSpc>
                <a:spcPct val="90000"/>
              </a:lnSpc>
              <a:defRPr/>
            </a:pPr>
            <a:endParaRPr lang="en-US" sz="2000" dirty="0">
              <a:solidFill>
                <a:schemeClr val="tx2"/>
              </a:solidFill>
            </a:endParaRP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a:extLst>
              <a:ext uri="{FF2B5EF4-FFF2-40B4-BE49-F238E27FC236}">
                <a16:creationId xmlns:a16="http://schemas.microsoft.com/office/drawing/2014/main" id="{A0525F5D-AB13-0061-F4BB-9BBD0CBD1C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5A32C7D4-13EF-4858-A14F-535AAE6D8809}" type="slidenum">
              <a:rPr lang="en-US" altLang="en-US" sz="1200" smtClean="0"/>
              <a:pPr>
                <a:spcBef>
                  <a:spcPct val="0"/>
                </a:spcBef>
                <a:buClrTx/>
                <a:buFontTx/>
                <a:buNone/>
              </a:pPr>
              <a:t>27</a:t>
            </a:fld>
            <a:endParaRPr lang="en-US" altLang="en-US" sz="1200"/>
          </a:p>
        </p:txBody>
      </p:sp>
      <p:sp>
        <p:nvSpPr>
          <p:cNvPr id="47106" name="Rectangle 2">
            <a:extLst>
              <a:ext uri="{FF2B5EF4-FFF2-40B4-BE49-F238E27FC236}">
                <a16:creationId xmlns:a16="http://schemas.microsoft.com/office/drawing/2014/main" id="{18F324FC-AECC-A024-3A5F-33E118553AE8}"/>
              </a:ext>
            </a:extLst>
          </p:cNvPr>
          <p:cNvSpPr>
            <a:spLocks noGrp="1" noChangeArrowheads="1"/>
          </p:cNvSpPr>
          <p:nvPr>
            <p:ph type="title"/>
          </p:nvPr>
        </p:nvSpPr>
        <p:spPr>
          <a:xfrm>
            <a:off x="457200" y="274638"/>
            <a:ext cx="8229600" cy="944562"/>
          </a:xfrm>
        </p:spPr>
        <p:txBody>
          <a:bodyPr/>
          <a:lstStyle/>
          <a:p>
            <a:pPr eaLnBrk="1" hangingPunct="1">
              <a:defRPr/>
            </a:pPr>
            <a:r>
              <a:rPr lang="en-US" sz="3200" i="1" dirty="0"/>
              <a:t>Sonography Clinical Experience</a:t>
            </a:r>
          </a:p>
        </p:txBody>
      </p:sp>
      <p:sp>
        <p:nvSpPr>
          <p:cNvPr id="47107" name="Rectangle 3">
            <a:extLst>
              <a:ext uri="{FF2B5EF4-FFF2-40B4-BE49-F238E27FC236}">
                <a16:creationId xmlns:a16="http://schemas.microsoft.com/office/drawing/2014/main" id="{98FE4E97-84E9-15B0-8262-A1F21AAB386E}"/>
              </a:ext>
            </a:extLst>
          </p:cNvPr>
          <p:cNvSpPr>
            <a:spLocks noGrp="1" noChangeArrowheads="1"/>
          </p:cNvSpPr>
          <p:nvPr>
            <p:ph type="body" idx="1"/>
          </p:nvPr>
        </p:nvSpPr>
        <p:spPr>
          <a:xfrm>
            <a:off x="685800" y="1752600"/>
            <a:ext cx="7772400" cy="4495800"/>
          </a:xfrm>
        </p:spPr>
        <p:txBody>
          <a:bodyPr/>
          <a:lstStyle/>
          <a:p>
            <a:pPr eaLnBrk="1" hangingPunct="1">
              <a:defRPr/>
            </a:pPr>
            <a:r>
              <a:rPr lang="en-US" sz="2400" dirty="0">
                <a:solidFill>
                  <a:schemeClr val="tx2"/>
                </a:solidFill>
              </a:rPr>
              <a:t>Clinical competency is documented by clinical instructor/preceptor with frequent evaluation</a:t>
            </a:r>
          </a:p>
          <a:p>
            <a:pPr lvl="1" eaLnBrk="1" hangingPunct="1">
              <a:defRPr/>
            </a:pPr>
            <a:endParaRPr lang="en-US" sz="2000" dirty="0">
              <a:solidFill>
                <a:schemeClr val="tx2"/>
              </a:solidFill>
            </a:endParaRPr>
          </a:p>
          <a:p>
            <a:pPr lvl="1" eaLnBrk="1" hangingPunct="1">
              <a:defRPr/>
            </a:pPr>
            <a:endParaRPr lang="en-US" sz="2000" dirty="0">
              <a:solidFill>
                <a:schemeClr val="tx2"/>
              </a:solidFill>
            </a:endParaRPr>
          </a:p>
          <a:p>
            <a:pPr eaLnBrk="1" hangingPunct="1">
              <a:defRPr/>
            </a:pPr>
            <a:r>
              <a:rPr lang="en-US" sz="2400" dirty="0">
                <a:solidFill>
                  <a:schemeClr val="tx2"/>
                </a:solidFill>
              </a:rPr>
              <a:t>Sonography faculty visit students at clinical sites on a regular schedule as required by JRC-DMS</a:t>
            </a: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E7BE-0885-ECCD-BD4D-162B476E42D2}"/>
              </a:ext>
            </a:extLst>
          </p:cNvPr>
          <p:cNvSpPr>
            <a:spLocks noGrp="1"/>
          </p:cNvSpPr>
          <p:nvPr>
            <p:ph type="title"/>
          </p:nvPr>
        </p:nvSpPr>
        <p:spPr/>
        <p:txBody>
          <a:bodyPr/>
          <a:lstStyle/>
          <a:p>
            <a:pPr>
              <a:defRPr/>
            </a:pPr>
            <a:r>
              <a:rPr lang="en-US" sz="2400" dirty="0">
                <a:solidFill>
                  <a:srgbClr val="00B050"/>
                </a:solidFill>
              </a:rPr>
              <a:t>Step 1 - Required: Check Application Deadline</a:t>
            </a:r>
          </a:p>
        </p:txBody>
      </p:sp>
      <p:sp>
        <p:nvSpPr>
          <p:cNvPr id="3" name="Content Placeholder 2">
            <a:extLst>
              <a:ext uri="{FF2B5EF4-FFF2-40B4-BE49-F238E27FC236}">
                <a16:creationId xmlns:a16="http://schemas.microsoft.com/office/drawing/2014/main" id="{E4A92141-830C-4DD1-1702-5CBAB1958B2B}"/>
              </a:ext>
            </a:extLst>
          </p:cNvPr>
          <p:cNvSpPr>
            <a:spLocks noGrp="1"/>
          </p:cNvSpPr>
          <p:nvPr>
            <p:ph idx="1"/>
          </p:nvPr>
        </p:nvSpPr>
        <p:spPr>
          <a:xfrm>
            <a:off x="457200" y="1417638"/>
            <a:ext cx="8229600" cy="4525962"/>
          </a:xfrm>
        </p:spPr>
        <p:txBody>
          <a:bodyPr/>
          <a:lstStyle/>
          <a:p>
            <a:pPr>
              <a:defRPr/>
            </a:pPr>
            <a:r>
              <a:rPr lang="en-US" sz="1800" dirty="0"/>
              <a:t>Final Deadline: As stated in the Admission Guide </a:t>
            </a:r>
          </a:p>
          <a:p>
            <a:pPr lvl="1">
              <a:defRPr/>
            </a:pPr>
            <a:r>
              <a:rPr lang="en-US" sz="1800" dirty="0"/>
              <a:t>Make sure to complete all the following steps before applying for this program.</a:t>
            </a:r>
          </a:p>
          <a:p>
            <a:pPr lvl="1">
              <a:defRPr/>
            </a:pPr>
            <a:r>
              <a:rPr lang="en-US" sz="1800" dirty="0"/>
              <a:t>We will not make exceptions for those who does not meet the requirements</a:t>
            </a:r>
          </a:p>
          <a:p>
            <a:pPr lvl="1">
              <a:defRPr/>
            </a:pPr>
            <a:endParaRPr lang="en-US" sz="1800" dirty="0"/>
          </a:p>
          <a:p>
            <a:pPr>
              <a:defRPr/>
            </a:pPr>
            <a:endParaRPr lang="en-US" sz="1800" baseline="30000" dirty="0"/>
          </a:p>
          <a:p>
            <a:pPr>
              <a:defRPr/>
            </a:pPr>
            <a:r>
              <a:rPr lang="en-US" sz="2800" baseline="30000" dirty="0"/>
              <a:t>Contact us after the Application Status Notification deadline</a:t>
            </a:r>
          </a:p>
          <a:p>
            <a:pPr>
              <a:defRPr/>
            </a:pPr>
            <a:endParaRPr lang="en-US" sz="1600" dirty="0"/>
          </a:p>
        </p:txBody>
      </p:sp>
      <p:sp>
        <p:nvSpPr>
          <p:cNvPr id="81924" name="Slide Number Placeholder 3">
            <a:extLst>
              <a:ext uri="{FF2B5EF4-FFF2-40B4-BE49-F238E27FC236}">
                <a16:creationId xmlns:a16="http://schemas.microsoft.com/office/drawing/2014/main" id="{31574DC6-F169-6605-7AE5-7941D7366F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C7B1B956-2DC9-4F22-9695-D8A584CBA9ED}" type="slidenum">
              <a:rPr lang="en-US" altLang="en-US" sz="1200" smtClean="0"/>
              <a:pPr>
                <a:spcBef>
                  <a:spcPct val="0"/>
                </a:spcBef>
                <a:buClrTx/>
                <a:buFontTx/>
                <a:buNone/>
              </a:pPr>
              <a:t>28</a:t>
            </a:fld>
            <a:endParaRPr lang="en-US" altLang="en-US" sz="1200"/>
          </a:p>
        </p:txBody>
      </p:sp>
      <p:pic>
        <p:nvPicPr>
          <p:cNvPr id="81925" name="Picture 4">
            <a:extLst>
              <a:ext uri="{FF2B5EF4-FFF2-40B4-BE49-F238E27FC236}">
                <a16:creationId xmlns:a16="http://schemas.microsoft.com/office/drawing/2014/main" id="{950F066B-A481-1AA6-4527-ABC8F60B2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1400"/>
            <a:ext cx="5029200" cy="283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CA0E7F9A-D927-4046-AA6B-9953DBA1CB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C913C350-598B-4D12-B3F9-1760D6C23E96}" type="slidenum">
              <a:rPr lang="en-US" altLang="en-US" sz="1200" smtClean="0"/>
              <a:pPr>
                <a:spcBef>
                  <a:spcPct val="0"/>
                </a:spcBef>
                <a:buClrTx/>
                <a:buFontTx/>
                <a:buNone/>
              </a:pPr>
              <a:t>29</a:t>
            </a:fld>
            <a:endParaRPr lang="en-US" altLang="en-US" sz="1200"/>
          </a:p>
        </p:txBody>
      </p:sp>
      <p:sp>
        <p:nvSpPr>
          <p:cNvPr id="40962" name="Rectangle 2">
            <a:extLst>
              <a:ext uri="{FF2B5EF4-FFF2-40B4-BE49-F238E27FC236}">
                <a16:creationId xmlns:a16="http://schemas.microsoft.com/office/drawing/2014/main" id="{5CB38D2A-8CD1-A60E-6A1D-1563690203D0}"/>
              </a:ext>
            </a:extLst>
          </p:cNvPr>
          <p:cNvSpPr>
            <a:spLocks noGrp="1" noChangeArrowheads="1"/>
          </p:cNvSpPr>
          <p:nvPr>
            <p:ph type="title"/>
          </p:nvPr>
        </p:nvSpPr>
        <p:spPr>
          <a:xfrm>
            <a:off x="436563" y="533400"/>
            <a:ext cx="8077200" cy="1447800"/>
          </a:xfrm>
        </p:spPr>
        <p:txBody>
          <a:bodyPr/>
          <a:lstStyle/>
          <a:p>
            <a:pPr eaLnBrk="1" hangingPunct="1">
              <a:defRPr/>
            </a:pPr>
            <a:r>
              <a:rPr lang="en-US" sz="3600" i="1" dirty="0">
                <a:solidFill>
                  <a:schemeClr val="tx1"/>
                </a:solidFill>
              </a:rPr>
              <a:t>Getting Started at HCCS</a:t>
            </a:r>
            <a:br>
              <a:rPr lang="en-US" sz="3600" i="1" dirty="0">
                <a:solidFill>
                  <a:srgbClr val="FFC000"/>
                </a:solidFill>
              </a:rPr>
            </a:br>
            <a:r>
              <a:rPr lang="en-US" sz="3600" i="1" dirty="0">
                <a:solidFill>
                  <a:srgbClr val="00B050"/>
                </a:solidFill>
              </a:rPr>
              <a:t>Step 2 - Required:</a:t>
            </a:r>
          </a:p>
        </p:txBody>
      </p:sp>
      <p:sp>
        <p:nvSpPr>
          <p:cNvPr id="40963" name="Rectangle 3">
            <a:extLst>
              <a:ext uri="{FF2B5EF4-FFF2-40B4-BE49-F238E27FC236}">
                <a16:creationId xmlns:a16="http://schemas.microsoft.com/office/drawing/2014/main" id="{D8E3A81B-0704-1162-2186-ACFC1717F3BD}"/>
              </a:ext>
            </a:extLst>
          </p:cNvPr>
          <p:cNvSpPr>
            <a:spLocks noGrp="1" noChangeArrowheads="1"/>
          </p:cNvSpPr>
          <p:nvPr>
            <p:ph type="body" idx="1"/>
          </p:nvPr>
        </p:nvSpPr>
        <p:spPr>
          <a:xfrm>
            <a:off x="741363" y="2286000"/>
            <a:ext cx="7772400" cy="3352800"/>
          </a:xfrm>
        </p:spPr>
        <p:txBody>
          <a:bodyPr/>
          <a:lstStyle/>
          <a:p>
            <a:pPr eaLnBrk="1" hangingPunct="1">
              <a:lnSpc>
                <a:spcPct val="80000"/>
              </a:lnSpc>
              <a:defRPr/>
            </a:pPr>
            <a:r>
              <a:rPr lang="en-US" sz="2400" dirty="0">
                <a:solidFill>
                  <a:schemeClr val="tx2"/>
                </a:solidFill>
              </a:rPr>
              <a:t>Complete “HCCS Application for Admissions” on-line at </a:t>
            </a:r>
            <a:r>
              <a:rPr lang="en-US" sz="2400" dirty="0">
                <a:solidFill>
                  <a:srgbClr val="FFC000"/>
                </a:solidFill>
                <a:hlinkClick r:id="rId4"/>
              </a:rPr>
              <a:t>https://www.hccs.edu/applying-and-paying/</a:t>
            </a:r>
            <a:endParaRPr lang="en-US" sz="2400" dirty="0">
              <a:solidFill>
                <a:srgbClr val="FFC000"/>
              </a:solidFill>
            </a:endParaRPr>
          </a:p>
          <a:p>
            <a:pPr eaLnBrk="1" hangingPunct="1">
              <a:lnSpc>
                <a:spcPct val="80000"/>
              </a:lnSpc>
              <a:defRPr/>
            </a:pPr>
            <a:endParaRPr lang="en-US" sz="2400" dirty="0">
              <a:solidFill>
                <a:schemeClr val="tx2"/>
              </a:solidFill>
            </a:endParaRPr>
          </a:p>
          <a:p>
            <a:pPr lvl="1" eaLnBrk="1" hangingPunct="1">
              <a:lnSpc>
                <a:spcPct val="80000"/>
              </a:lnSpc>
              <a:defRPr/>
            </a:pPr>
            <a:r>
              <a:rPr lang="en-US" sz="2000" dirty="0">
                <a:solidFill>
                  <a:schemeClr val="tx2"/>
                </a:solidFill>
              </a:rPr>
              <a:t>Only if no previous enrollment or testing activity has taken place at HCCS.</a:t>
            </a:r>
          </a:p>
          <a:p>
            <a:pPr lvl="1" eaLnBrk="1" hangingPunct="1">
              <a:lnSpc>
                <a:spcPct val="80000"/>
              </a:lnSpc>
              <a:defRPr/>
            </a:pPr>
            <a:endParaRPr lang="en-US" sz="2000" dirty="0">
              <a:solidFill>
                <a:schemeClr val="tx2"/>
              </a:solidFill>
            </a:endParaRPr>
          </a:p>
          <a:p>
            <a:pPr lvl="1" eaLnBrk="1" hangingPunct="1">
              <a:lnSpc>
                <a:spcPct val="80000"/>
              </a:lnSpc>
              <a:defRPr/>
            </a:pPr>
            <a:r>
              <a:rPr lang="en-US" sz="2000" dirty="0">
                <a:solidFill>
                  <a:schemeClr val="tx2"/>
                </a:solidFill>
              </a:rPr>
              <a:t>Admission to HCCS does not mean automatic admission to the Sonography Program</a:t>
            </a:r>
          </a:p>
          <a:p>
            <a:pPr lvl="1" eaLnBrk="1" hangingPunct="1">
              <a:lnSpc>
                <a:spcPct val="80000"/>
              </a:lnSpc>
              <a:defRPr/>
            </a:pPr>
            <a:endParaRPr lang="en-US" sz="2000" dirty="0">
              <a:solidFill>
                <a:schemeClr val="tx2"/>
              </a:solidFill>
            </a:endParaRPr>
          </a:p>
          <a:p>
            <a:pPr lvl="1" eaLnBrk="1" hangingPunct="1">
              <a:lnSpc>
                <a:spcPct val="80000"/>
              </a:lnSpc>
              <a:defRPr/>
            </a:pPr>
            <a:endParaRPr lang="en-US" sz="2000" dirty="0">
              <a:solidFill>
                <a:schemeClr val="tx2"/>
              </a:solidFill>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a:extLst>
              <a:ext uri="{FF2B5EF4-FFF2-40B4-BE49-F238E27FC236}">
                <a16:creationId xmlns:a16="http://schemas.microsoft.com/office/drawing/2014/main" id="{4FACED59-368D-7CE0-CF04-B25BBF859714}"/>
              </a:ext>
            </a:extLst>
          </p:cNvPr>
          <p:cNvSpPr>
            <a:spLocks noGrp="1" noChangeArrowheads="1"/>
          </p:cNvSpPr>
          <p:nvPr>
            <p:ph type="title"/>
          </p:nvPr>
        </p:nvSpPr>
        <p:spPr/>
        <p:txBody>
          <a:bodyPr/>
          <a:lstStyle/>
          <a:p>
            <a:pPr eaLnBrk="1" hangingPunct="1">
              <a:defRPr/>
            </a:pPr>
            <a:r>
              <a:rPr lang="en-US" sz="3200" i="1" dirty="0"/>
              <a:t>What Else Sonographers Do?</a:t>
            </a:r>
          </a:p>
        </p:txBody>
      </p:sp>
      <p:sp>
        <p:nvSpPr>
          <p:cNvPr id="31747" name="Rectangle 1027">
            <a:extLst>
              <a:ext uri="{FF2B5EF4-FFF2-40B4-BE49-F238E27FC236}">
                <a16:creationId xmlns:a16="http://schemas.microsoft.com/office/drawing/2014/main" id="{B6FA0A38-04C0-B487-6A8A-45484A6D3C0A}"/>
              </a:ext>
            </a:extLst>
          </p:cNvPr>
          <p:cNvSpPr>
            <a:spLocks noGrp="1" noChangeArrowheads="1"/>
          </p:cNvSpPr>
          <p:nvPr>
            <p:ph sz="half" idx="1"/>
          </p:nvPr>
        </p:nvSpPr>
        <p:spPr>
          <a:xfrm>
            <a:off x="457200" y="1600200"/>
            <a:ext cx="5334000" cy="4495800"/>
          </a:xfrm>
        </p:spPr>
        <p:txBody>
          <a:bodyPr/>
          <a:lstStyle/>
          <a:p>
            <a:pPr eaLnBrk="1" hangingPunct="1">
              <a:lnSpc>
                <a:spcPct val="80000"/>
              </a:lnSpc>
              <a:defRPr/>
            </a:pPr>
            <a:r>
              <a:rPr lang="en-US" sz="2000" dirty="0">
                <a:solidFill>
                  <a:schemeClr val="tx2"/>
                </a:solidFill>
              </a:rPr>
              <a:t>Perform high quality sonographic exams</a:t>
            </a:r>
          </a:p>
          <a:p>
            <a:pPr lvl="1" eaLnBrk="1" hangingPunct="1">
              <a:lnSpc>
                <a:spcPct val="80000"/>
              </a:lnSpc>
              <a:defRPr/>
            </a:pPr>
            <a:r>
              <a:rPr lang="en-US" sz="2000" dirty="0">
                <a:solidFill>
                  <a:schemeClr val="tx2"/>
                </a:solidFill>
              </a:rPr>
              <a:t>Requires an in-depth knowledge of:</a:t>
            </a:r>
          </a:p>
          <a:p>
            <a:pPr lvl="2" eaLnBrk="1" hangingPunct="1">
              <a:lnSpc>
                <a:spcPct val="80000"/>
              </a:lnSpc>
              <a:defRPr/>
            </a:pPr>
            <a:r>
              <a:rPr lang="en-US" dirty="0">
                <a:solidFill>
                  <a:schemeClr val="tx2"/>
                </a:solidFill>
              </a:rPr>
              <a:t>ultrasound equipment operation (physics/instrumentation)</a:t>
            </a:r>
          </a:p>
          <a:p>
            <a:pPr lvl="2" eaLnBrk="1" hangingPunct="1">
              <a:lnSpc>
                <a:spcPct val="80000"/>
              </a:lnSpc>
              <a:defRPr/>
            </a:pPr>
            <a:endParaRPr lang="en-US" dirty="0">
              <a:solidFill>
                <a:schemeClr val="tx2"/>
              </a:solidFill>
            </a:endParaRPr>
          </a:p>
          <a:p>
            <a:pPr lvl="1" eaLnBrk="1" hangingPunct="1">
              <a:lnSpc>
                <a:spcPct val="80000"/>
              </a:lnSpc>
              <a:defRPr/>
            </a:pPr>
            <a:r>
              <a:rPr lang="en-US" sz="2000" dirty="0">
                <a:solidFill>
                  <a:schemeClr val="tx2"/>
                </a:solidFill>
              </a:rPr>
              <a:t>Anatomy / physiology / pathology &amp; sectional anatomy</a:t>
            </a:r>
          </a:p>
          <a:p>
            <a:pPr lvl="1" eaLnBrk="1" hangingPunct="1">
              <a:lnSpc>
                <a:spcPct val="80000"/>
              </a:lnSpc>
              <a:defRPr/>
            </a:pPr>
            <a:endParaRPr lang="en-US" sz="2000" dirty="0">
              <a:solidFill>
                <a:schemeClr val="tx2"/>
              </a:solidFill>
            </a:endParaRPr>
          </a:p>
          <a:p>
            <a:pPr lvl="1" eaLnBrk="1" hangingPunct="1">
              <a:lnSpc>
                <a:spcPct val="80000"/>
              </a:lnSpc>
              <a:defRPr/>
            </a:pPr>
            <a:r>
              <a:rPr lang="en-US" sz="2000" dirty="0">
                <a:solidFill>
                  <a:schemeClr val="tx2"/>
                </a:solidFill>
              </a:rPr>
              <a:t>Sonographic appearances of normal / abnormal anatomy including hemodynamics</a:t>
            </a:r>
          </a:p>
          <a:p>
            <a:pPr lvl="1" eaLnBrk="1" hangingPunct="1">
              <a:lnSpc>
                <a:spcPct val="80000"/>
              </a:lnSpc>
              <a:defRPr/>
            </a:pPr>
            <a:endParaRPr lang="en-US" sz="2000" dirty="0">
              <a:solidFill>
                <a:schemeClr val="tx2"/>
              </a:solidFill>
            </a:endParaRPr>
          </a:p>
          <a:p>
            <a:pPr eaLnBrk="1" hangingPunct="1">
              <a:lnSpc>
                <a:spcPct val="80000"/>
              </a:lnSpc>
              <a:defRPr/>
            </a:pPr>
            <a:r>
              <a:rPr lang="en-US" sz="2000" dirty="0">
                <a:solidFill>
                  <a:schemeClr val="tx2"/>
                </a:solidFill>
              </a:rPr>
              <a:t>Follow established exam protocols </a:t>
            </a:r>
            <a:r>
              <a:rPr lang="en-US" sz="2000" i="1" dirty="0">
                <a:solidFill>
                  <a:schemeClr val="tx2"/>
                </a:solidFill>
              </a:rPr>
              <a:t>and</a:t>
            </a:r>
            <a:r>
              <a:rPr lang="en-US" sz="2000" dirty="0">
                <a:solidFill>
                  <a:schemeClr val="tx2"/>
                </a:solidFill>
              </a:rPr>
              <a:t> use critical thinking during the exam to produce diagnostic studies</a:t>
            </a:r>
          </a:p>
        </p:txBody>
      </p:sp>
      <p:pic>
        <p:nvPicPr>
          <p:cNvPr id="9220" name="Content Placeholder 2">
            <a:extLst>
              <a:ext uri="{FF2B5EF4-FFF2-40B4-BE49-F238E27FC236}">
                <a16:creationId xmlns:a16="http://schemas.microsoft.com/office/drawing/2014/main" id="{1F50ED2E-E2DC-FC49-853E-C85B31ACE2C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867400" y="1143000"/>
            <a:ext cx="3082925" cy="3641725"/>
          </a:xfrm>
        </p:spPr>
      </p:pic>
      <p:sp>
        <p:nvSpPr>
          <p:cNvPr id="9221" name="Slide Number Placeholder 5">
            <a:extLst>
              <a:ext uri="{FF2B5EF4-FFF2-40B4-BE49-F238E27FC236}">
                <a16:creationId xmlns:a16="http://schemas.microsoft.com/office/drawing/2014/main" id="{81C918C2-2978-D480-1682-0785E98B22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AFA9DA69-996C-4592-9377-219AFBA2B5D5}" type="slidenum">
              <a:rPr lang="en-US" altLang="en-US" sz="1200" smtClean="0"/>
              <a:pPr>
                <a:spcBef>
                  <a:spcPct val="0"/>
                </a:spcBef>
                <a:buClrTx/>
                <a:buFontTx/>
                <a:buNone/>
              </a:pPr>
              <a:t>3</a:t>
            </a:fld>
            <a:endParaRPr lang="en-US" altLang="en-US" sz="1200"/>
          </a:p>
        </p:txBody>
      </p:sp>
      <p:pic>
        <p:nvPicPr>
          <p:cNvPr id="9222" name="Picture 1">
            <a:extLst>
              <a:ext uri="{FF2B5EF4-FFF2-40B4-BE49-F238E27FC236}">
                <a16:creationId xmlns:a16="http://schemas.microsoft.com/office/drawing/2014/main" id="{1F8F8575-F701-27A8-56A6-45291A39436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3013" y="4929188"/>
            <a:ext cx="2171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B797-55AC-67F4-73EB-B56C1116FBD8}"/>
              </a:ext>
            </a:extLst>
          </p:cNvPr>
          <p:cNvSpPr>
            <a:spLocks noGrp="1"/>
          </p:cNvSpPr>
          <p:nvPr>
            <p:ph type="title"/>
          </p:nvPr>
        </p:nvSpPr>
        <p:spPr/>
        <p:txBody>
          <a:bodyPr/>
          <a:lstStyle/>
          <a:p>
            <a:pPr>
              <a:defRPr/>
            </a:pPr>
            <a:r>
              <a:rPr lang="en-US" sz="2400" i="1" dirty="0">
                <a:solidFill>
                  <a:srgbClr val="00B050"/>
                </a:solidFill>
              </a:rPr>
              <a:t>Step 3 - Required:  Transfer Transcripts to HCC</a:t>
            </a:r>
            <a:endParaRPr lang="en-US" sz="2400" i="1" dirty="0">
              <a:solidFill>
                <a:srgbClr val="FFC000"/>
              </a:solidFill>
            </a:endParaRPr>
          </a:p>
        </p:txBody>
      </p:sp>
      <p:sp>
        <p:nvSpPr>
          <p:cNvPr id="3" name="Content Placeholder 2">
            <a:extLst>
              <a:ext uri="{FF2B5EF4-FFF2-40B4-BE49-F238E27FC236}">
                <a16:creationId xmlns:a16="http://schemas.microsoft.com/office/drawing/2014/main" id="{2767B3DA-5934-5234-8966-46EE41FBCCBC}"/>
              </a:ext>
            </a:extLst>
          </p:cNvPr>
          <p:cNvSpPr>
            <a:spLocks noGrp="1"/>
          </p:cNvSpPr>
          <p:nvPr>
            <p:ph idx="1"/>
          </p:nvPr>
        </p:nvSpPr>
        <p:spPr>
          <a:xfrm>
            <a:off x="451624" y="1417638"/>
            <a:ext cx="8229600" cy="4724400"/>
          </a:xfrm>
        </p:spPr>
        <p:txBody>
          <a:bodyPr/>
          <a:lstStyle/>
          <a:p>
            <a:pPr lvl="1">
              <a:defRPr/>
            </a:pPr>
            <a:r>
              <a:rPr lang="en-US" sz="1800" dirty="0">
                <a:effectLst/>
              </a:rPr>
              <a:t>If you have prior college education</a:t>
            </a:r>
          </a:p>
          <a:p>
            <a:pPr lvl="1">
              <a:defRPr/>
            </a:pPr>
            <a:endParaRPr lang="en-US" sz="1800" dirty="0">
              <a:effectLst/>
            </a:endParaRPr>
          </a:p>
          <a:p>
            <a:pPr lvl="1">
              <a:defRPr/>
            </a:pPr>
            <a:r>
              <a:rPr lang="en-US" sz="1800" dirty="0">
                <a:effectLst/>
              </a:rPr>
              <a:t>In the US - Transfer equivalencies for your particular school(s) </a:t>
            </a:r>
            <a:endParaRPr lang="en-US" sz="1800" dirty="0">
              <a:hlinkClick r:id="rId3"/>
            </a:endParaRPr>
          </a:p>
          <a:p>
            <a:pPr lvl="2">
              <a:defRPr/>
            </a:pPr>
            <a:r>
              <a:rPr lang="en-US" sz="1800" dirty="0">
                <a:hlinkClick r:id="rId3"/>
              </a:rPr>
              <a:t>https://tes.collegesource.com/publicview/TES_publicview01.aspx?rid=7dc792ae-36e5-4eac-a1f4-d52b0b1e7efa&amp;aid=17697a2f-ccc2-4bcc-a710-9d702bba0f27</a:t>
            </a:r>
            <a:r>
              <a:rPr lang="en-US" sz="1800" dirty="0"/>
              <a:t>  </a:t>
            </a:r>
          </a:p>
          <a:p>
            <a:pPr lvl="2">
              <a:defRPr/>
            </a:pPr>
            <a:r>
              <a:rPr lang="en-US" sz="1800" dirty="0"/>
              <a:t>Contact our advisor for consultation and review your transcript(s) and course equivalency</a:t>
            </a:r>
          </a:p>
          <a:p>
            <a:pPr lvl="3">
              <a:defRPr/>
            </a:pPr>
            <a:r>
              <a:rPr lang="en-US" sz="1800" dirty="0"/>
              <a:t>David </a:t>
            </a:r>
            <a:r>
              <a:rPr lang="en-US" sz="1800" dirty="0" err="1"/>
              <a:t>Pereida</a:t>
            </a:r>
            <a:r>
              <a:rPr lang="en-US" sz="1800" dirty="0"/>
              <a:t>, </a:t>
            </a:r>
            <a:r>
              <a:rPr lang="en-US" sz="1800" dirty="0">
                <a:solidFill>
                  <a:srgbClr val="FFC000"/>
                </a:solidFill>
                <a:hlinkClick r:id="rId4"/>
              </a:rPr>
              <a:t>David.pereida@hccs.edu</a:t>
            </a:r>
            <a:r>
              <a:rPr lang="en-US" sz="1800" dirty="0">
                <a:solidFill>
                  <a:srgbClr val="FFC000"/>
                </a:solidFill>
              </a:rPr>
              <a:t> </a:t>
            </a:r>
            <a:r>
              <a:rPr lang="en-US" sz="1800" dirty="0"/>
              <a:t>or 713-718-5060</a:t>
            </a:r>
          </a:p>
          <a:p>
            <a:pPr lvl="2">
              <a:defRPr/>
            </a:pPr>
            <a:endParaRPr lang="en-US" sz="1800" dirty="0"/>
          </a:p>
          <a:p>
            <a:pPr lvl="1">
              <a:defRPr/>
            </a:pPr>
            <a:r>
              <a:rPr lang="en-US" sz="1800" dirty="0"/>
              <a:t>Out of country - it needs to be evaluated course-by-course through an </a:t>
            </a:r>
            <a:r>
              <a:rPr lang="en-US" sz="1800" u="sng" dirty="0"/>
              <a:t>approve agency listed in the website below and through HCC evaluators</a:t>
            </a:r>
            <a:r>
              <a:rPr lang="en-US" sz="1800" dirty="0"/>
              <a:t> </a:t>
            </a:r>
          </a:p>
          <a:p>
            <a:pPr lvl="2">
              <a:defRPr/>
            </a:pPr>
            <a:r>
              <a:rPr lang="en-US" sz="1800" dirty="0">
                <a:solidFill>
                  <a:srgbClr val="FFC000"/>
                </a:solidFill>
                <a:hlinkClick r:id="rId5"/>
              </a:rPr>
              <a:t>https://www.hccs.edu/support-services/international-students/foreign-credentials/</a:t>
            </a:r>
            <a:r>
              <a:rPr lang="en-US" sz="1800" dirty="0">
                <a:solidFill>
                  <a:srgbClr val="FFC000"/>
                </a:solidFill>
              </a:rPr>
              <a:t> </a:t>
            </a:r>
          </a:p>
          <a:p>
            <a:pPr lvl="2">
              <a:defRPr/>
            </a:pPr>
            <a:endParaRPr lang="en-US" sz="1800" dirty="0">
              <a:solidFill>
                <a:srgbClr val="FFC000"/>
              </a:solidFill>
            </a:endParaRPr>
          </a:p>
          <a:p>
            <a:pPr lvl="2">
              <a:defRPr/>
            </a:pPr>
            <a:r>
              <a:rPr lang="en-US" sz="1800" dirty="0"/>
              <a:t>transcript from out-of-country needs to show 3 credit hours; it may take 4-6 weeks for HCC to evaluation these courses</a:t>
            </a:r>
          </a:p>
          <a:p>
            <a:pPr lvl="2">
              <a:defRPr/>
            </a:pPr>
            <a:endParaRPr lang="en-US" sz="1800" dirty="0">
              <a:solidFill>
                <a:srgbClr val="FFC000"/>
              </a:solidFill>
            </a:endParaRPr>
          </a:p>
        </p:txBody>
      </p:sp>
      <p:sp>
        <p:nvSpPr>
          <p:cNvPr id="38916" name="Slide Number Placeholder 3">
            <a:extLst>
              <a:ext uri="{FF2B5EF4-FFF2-40B4-BE49-F238E27FC236}">
                <a16:creationId xmlns:a16="http://schemas.microsoft.com/office/drawing/2014/main" id="{4721E476-0633-9A7C-ACBD-7B7BB2252E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04170531-B85F-4428-A5E8-6B1539936849}" type="slidenum">
              <a:rPr lang="en-US" altLang="en-US" sz="1200" smtClean="0"/>
              <a:pPr>
                <a:spcBef>
                  <a:spcPct val="0"/>
                </a:spcBef>
                <a:buClrTx/>
                <a:buFontTx/>
                <a:buNone/>
              </a:pPr>
              <a:t>30</a:t>
            </a:fld>
            <a:endParaRPr lang="en-US" altLang="en-US" sz="120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27B5-C36A-0D88-7CE1-2C58E330B1C5}"/>
              </a:ext>
            </a:extLst>
          </p:cNvPr>
          <p:cNvSpPr>
            <a:spLocks noGrp="1"/>
          </p:cNvSpPr>
          <p:nvPr>
            <p:ph type="title"/>
          </p:nvPr>
        </p:nvSpPr>
        <p:spPr>
          <a:xfrm>
            <a:off x="416157" y="89306"/>
            <a:ext cx="8229600" cy="563562"/>
          </a:xfrm>
        </p:spPr>
        <p:txBody>
          <a:bodyPr/>
          <a:lstStyle/>
          <a:p>
            <a:pPr algn="l">
              <a:defRPr/>
            </a:pPr>
            <a:r>
              <a:rPr lang="en-US" sz="2800" i="1" dirty="0">
                <a:solidFill>
                  <a:srgbClr val="00B050"/>
                </a:solidFill>
              </a:rPr>
              <a:t>Step 4 - Required: Complete </a:t>
            </a:r>
            <a:r>
              <a:rPr lang="en-US" sz="2800" dirty="0">
                <a:solidFill>
                  <a:srgbClr val="00B050"/>
                </a:solidFill>
              </a:rPr>
              <a:t>Program Prerequisites</a:t>
            </a:r>
            <a:endParaRPr lang="en-US" sz="1600" dirty="0">
              <a:solidFill>
                <a:srgbClr val="00B050"/>
              </a:solidFill>
            </a:endParaRPr>
          </a:p>
        </p:txBody>
      </p:sp>
      <p:sp>
        <p:nvSpPr>
          <p:cNvPr id="3" name="Content Placeholder 2">
            <a:extLst>
              <a:ext uri="{FF2B5EF4-FFF2-40B4-BE49-F238E27FC236}">
                <a16:creationId xmlns:a16="http://schemas.microsoft.com/office/drawing/2014/main" id="{7B680613-0B49-E64F-DD4A-B8C559AD51C7}"/>
              </a:ext>
            </a:extLst>
          </p:cNvPr>
          <p:cNvSpPr>
            <a:spLocks noGrp="1"/>
          </p:cNvSpPr>
          <p:nvPr>
            <p:ph sz="half" idx="1"/>
          </p:nvPr>
        </p:nvSpPr>
        <p:spPr>
          <a:xfrm>
            <a:off x="304800" y="1676400"/>
            <a:ext cx="4038600" cy="5011738"/>
          </a:xfrm>
          <a:ln>
            <a:solidFill>
              <a:schemeClr val="accent2"/>
            </a:solidFill>
          </a:ln>
        </p:spPr>
        <p:txBody>
          <a:bodyPr/>
          <a:lstStyle/>
          <a:p>
            <a:pPr>
              <a:defRPr/>
            </a:pPr>
            <a:r>
              <a:rPr lang="en-US" sz="1400" dirty="0"/>
              <a:t>AAS</a:t>
            </a:r>
          </a:p>
          <a:p>
            <a:pPr marL="623888" lvl="2" indent="290513">
              <a:defRPr/>
            </a:pPr>
            <a:r>
              <a:rPr lang="en-US" sz="1400" dirty="0"/>
              <a:t>HPRS 1201 Introduction to Health Professions</a:t>
            </a:r>
          </a:p>
          <a:p>
            <a:pPr marL="623888" lvl="2" indent="290513">
              <a:defRPr/>
            </a:pPr>
            <a:r>
              <a:rPr lang="en-US" sz="1400" dirty="0"/>
              <a:t>BIOL 2301 and 2101 Anatomy and Physiology (lecture and lab)</a:t>
            </a:r>
          </a:p>
          <a:p>
            <a:pPr marL="623888" lvl="2" indent="290513">
              <a:defRPr/>
            </a:pPr>
            <a:r>
              <a:rPr lang="en-US" sz="1400" dirty="0"/>
              <a:t>MATH 1314 College Algebra</a:t>
            </a:r>
          </a:p>
          <a:p>
            <a:pPr marL="623888" lvl="2" indent="290513">
              <a:defRPr/>
            </a:pPr>
            <a:r>
              <a:rPr lang="en-US" sz="1400" dirty="0"/>
              <a:t>ENGL 1301 Composition I</a:t>
            </a:r>
          </a:p>
          <a:p>
            <a:pPr lvl="1">
              <a:defRPr/>
            </a:pPr>
            <a:endParaRPr lang="en-US" sz="1400" dirty="0"/>
          </a:p>
          <a:p>
            <a:pPr marL="346075" lvl="1">
              <a:buFont typeface="Arial" panose="020B0604020202020204" pitchFamily="34" charset="0"/>
              <a:buChar char="•"/>
              <a:defRPr/>
            </a:pPr>
            <a:r>
              <a:rPr lang="en-US" sz="1400" dirty="0"/>
              <a:t>Note that you will need to take the following three courses in addition to the sonography courses to earn the AAS degree.  It is </a:t>
            </a:r>
            <a:r>
              <a:rPr lang="en-US" sz="1400" u="sng" dirty="0"/>
              <a:t>highly recommended</a:t>
            </a:r>
            <a:r>
              <a:rPr lang="en-US" sz="1400" dirty="0"/>
              <a:t> that you take these classes before entering the program so you can focus on the study of sonography.</a:t>
            </a:r>
          </a:p>
          <a:p>
            <a:pPr marL="346075" lvl="1">
              <a:buFont typeface="Arial" panose="020B0604020202020204" pitchFamily="34" charset="0"/>
              <a:buChar char="•"/>
              <a:defRPr/>
            </a:pPr>
            <a:endParaRPr lang="en-US" sz="1400" dirty="0"/>
          </a:p>
          <a:p>
            <a:pPr marL="803275" lvl="2" indent="-285750">
              <a:buFont typeface="Arial" panose="020B0604020202020204" pitchFamily="34" charset="0"/>
              <a:buChar char="•"/>
              <a:defRPr/>
            </a:pPr>
            <a:r>
              <a:rPr lang="en-US" sz="1400" dirty="0"/>
              <a:t>PHYS 1305 Elementary Physics I</a:t>
            </a:r>
          </a:p>
          <a:p>
            <a:pPr marL="803275" lvl="2" indent="-285750">
              <a:buFont typeface="Arial" panose="020B0604020202020204" pitchFamily="34" charset="0"/>
              <a:buChar char="•"/>
              <a:defRPr/>
            </a:pPr>
            <a:r>
              <a:rPr lang="en-US" sz="1400" dirty="0"/>
              <a:t>XXXX #1## General Education: Electivehttps://catalog.hccs.edu/preview_program.php?catoid=7&amp;poid=3632&amp;hl=core+curriculum&amp;returnto=search</a:t>
            </a:r>
          </a:p>
          <a:p>
            <a:pPr marL="803275" lvl="2" indent="-285750">
              <a:buFont typeface="Arial" panose="020B0604020202020204" pitchFamily="34" charset="0"/>
              <a:buChar char="•"/>
              <a:defRPr/>
            </a:pPr>
            <a:r>
              <a:rPr lang="en-US" sz="1400" dirty="0"/>
              <a:t>PHIL 2306 Introduction to Ethics</a:t>
            </a:r>
          </a:p>
        </p:txBody>
      </p:sp>
      <p:sp>
        <p:nvSpPr>
          <p:cNvPr id="4" name="Content Placeholder 3">
            <a:extLst>
              <a:ext uri="{FF2B5EF4-FFF2-40B4-BE49-F238E27FC236}">
                <a16:creationId xmlns:a16="http://schemas.microsoft.com/office/drawing/2014/main" id="{5EA16388-C949-4E68-15B1-414CB9F5BE47}"/>
              </a:ext>
            </a:extLst>
          </p:cNvPr>
          <p:cNvSpPr>
            <a:spLocks noGrp="1"/>
          </p:cNvSpPr>
          <p:nvPr>
            <p:ph sz="half" idx="2"/>
          </p:nvPr>
        </p:nvSpPr>
        <p:spPr>
          <a:xfrm>
            <a:off x="4616450" y="1695450"/>
            <a:ext cx="4038600" cy="5183188"/>
          </a:xfrm>
          <a:ln>
            <a:solidFill>
              <a:schemeClr val="accent2"/>
            </a:solidFill>
          </a:ln>
        </p:spPr>
        <p:txBody>
          <a:bodyPr/>
          <a:lstStyle/>
          <a:p>
            <a:pPr marL="0" indent="0">
              <a:buFontTx/>
              <a:buNone/>
              <a:defRPr/>
            </a:pPr>
            <a:r>
              <a:rPr lang="en-US" sz="1400" dirty="0">
                <a:effectLst/>
                <a:ea typeface="Times New Roman" panose="02020603050405020304" pitchFamily="18" charset="0"/>
              </a:rPr>
              <a:t>ATC</a:t>
            </a:r>
          </a:p>
          <a:p>
            <a:pPr lvl="1">
              <a:defRPr/>
            </a:pPr>
            <a:r>
              <a:rPr lang="en-US" sz="1400" dirty="0"/>
              <a:t>General physics- PHYS 1401 (any Physics) or SCIT 1320 or SCIT 1420</a:t>
            </a:r>
          </a:p>
          <a:p>
            <a:pPr lvl="1">
              <a:defRPr/>
            </a:pPr>
            <a:endParaRPr lang="en-US" sz="1400" dirty="0"/>
          </a:p>
          <a:p>
            <a:pPr lvl="1">
              <a:defRPr/>
            </a:pPr>
            <a:r>
              <a:rPr lang="en-US" sz="1400" dirty="0"/>
              <a:t>College algebra (any college level math or statistics) </a:t>
            </a:r>
          </a:p>
          <a:p>
            <a:pPr lvl="1">
              <a:defRPr/>
            </a:pPr>
            <a:endParaRPr lang="en-US" sz="1400" dirty="0"/>
          </a:p>
          <a:p>
            <a:pPr lvl="1">
              <a:defRPr/>
            </a:pPr>
            <a:r>
              <a:rPr lang="en-US" sz="1400" dirty="0"/>
              <a:t>Communication skills (English, Speech, or Composition) </a:t>
            </a:r>
          </a:p>
          <a:p>
            <a:pPr lvl="1">
              <a:defRPr/>
            </a:pPr>
            <a:endParaRPr lang="en-US" sz="1400" dirty="0"/>
          </a:p>
          <a:p>
            <a:pPr lvl="1">
              <a:defRPr/>
            </a:pPr>
            <a:r>
              <a:rPr lang="en-US" sz="1400" dirty="0"/>
              <a:t>Human anatomy and physiology (recommending I and II)</a:t>
            </a:r>
          </a:p>
          <a:p>
            <a:pPr lvl="1">
              <a:defRPr/>
            </a:pPr>
            <a:endParaRPr lang="en-US" sz="1400" dirty="0"/>
          </a:p>
        </p:txBody>
      </p:sp>
      <p:sp>
        <p:nvSpPr>
          <p:cNvPr id="48133" name="Slide Number Placeholder 3">
            <a:extLst>
              <a:ext uri="{FF2B5EF4-FFF2-40B4-BE49-F238E27FC236}">
                <a16:creationId xmlns:a16="http://schemas.microsoft.com/office/drawing/2014/main" id="{63B422FF-0178-03EA-FDD0-02C492A2E3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EEA2FF56-124E-4AE6-852F-66E655521286}" type="slidenum">
              <a:rPr lang="en-US" altLang="en-US" sz="1200" smtClean="0"/>
              <a:pPr>
                <a:spcBef>
                  <a:spcPct val="0"/>
                </a:spcBef>
                <a:buClrTx/>
                <a:buFontTx/>
                <a:buNone/>
              </a:pPr>
              <a:t>31</a:t>
            </a:fld>
            <a:endParaRPr lang="en-US" altLang="en-US" sz="1200"/>
          </a:p>
        </p:txBody>
      </p:sp>
      <p:sp>
        <p:nvSpPr>
          <p:cNvPr id="6" name="TextBox 5">
            <a:extLst>
              <a:ext uri="{FF2B5EF4-FFF2-40B4-BE49-F238E27FC236}">
                <a16:creationId xmlns:a16="http://schemas.microsoft.com/office/drawing/2014/main" id="{C6B23CCA-55AB-E463-8D3E-316D8FF66859}"/>
              </a:ext>
            </a:extLst>
          </p:cNvPr>
          <p:cNvSpPr txBox="1"/>
          <p:nvPr/>
        </p:nvSpPr>
        <p:spPr>
          <a:xfrm>
            <a:off x="304800" y="728333"/>
            <a:ext cx="8350250" cy="954107"/>
          </a:xfrm>
          <a:prstGeom prst="rect">
            <a:avLst/>
          </a:prstGeom>
          <a:solidFill>
            <a:schemeClr val="accent6">
              <a:lumMod val="20000"/>
              <a:lumOff val="80000"/>
            </a:schemeClr>
          </a:solidFill>
        </p:spPr>
        <p:txBody>
          <a:bodyPr>
            <a:spAutoFit/>
          </a:bodyPr>
          <a:lstStyle/>
          <a:p>
            <a:pPr marL="285750" indent="-285750">
              <a:buFont typeface="Arial" panose="020B0604020202020204" pitchFamily="34" charset="0"/>
              <a:buChar char="•"/>
              <a:defRPr/>
            </a:pPr>
            <a:r>
              <a:rPr lang="en-US" sz="1400" dirty="0">
                <a:solidFill>
                  <a:srgbClr val="002060"/>
                </a:solidFill>
              </a:rPr>
              <a:t>Applicant must have a </a:t>
            </a:r>
            <a:r>
              <a:rPr lang="en-US" sz="1400" u="sng" dirty="0">
                <a:solidFill>
                  <a:srgbClr val="002060"/>
                </a:solidFill>
              </a:rPr>
              <a:t>3.3 GPA</a:t>
            </a:r>
            <a:r>
              <a:rPr lang="en-US" sz="1400" dirty="0">
                <a:solidFill>
                  <a:srgbClr val="002060"/>
                </a:solidFill>
              </a:rPr>
              <a:t> or higher </a:t>
            </a:r>
          </a:p>
          <a:p>
            <a:pPr marL="285750" indent="-285750">
              <a:buFont typeface="Arial" panose="020B0604020202020204" pitchFamily="34" charset="0"/>
              <a:buChar char="•"/>
              <a:defRPr/>
            </a:pPr>
            <a:r>
              <a:rPr lang="en-US" sz="1400" dirty="0">
                <a:solidFill>
                  <a:srgbClr val="002060"/>
                </a:solidFill>
              </a:rPr>
              <a:t>Contact our advisor for consultation and review your transcript(s) and course equivalency-David </a:t>
            </a:r>
            <a:r>
              <a:rPr lang="en-US" sz="1400" dirty="0" err="1">
                <a:solidFill>
                  <a:srgbClr val="002060"/>
                </a:solidFill>
              </a:rPr>
              <a:t>Pereida</a:t>
            </a:r>
            <a:r>
              <a:rPr lang="en-US" sz="1400" dirty="0">
                <a:solidFill>
                  <a:srgbClr val="002060"/>
                </a:solidFill>
              </a:rPr>
              <a:t>, </a:t>
            </a:r>
            <a:r>
              <a:rPr lang="en-US" sz="1400" dirty="0">
                <a:solidFill>
                  <a:srgbClr val="002060"/>
                </a:solidFill>
                <a:hlinkClick r:id="rId3">
                  <a:extLst>
                    <a:ext uri="{A12FA001-AC4F-418D-AE19-62706E023703}">
                      <ahyp:hlinkClr xmlns:ahyp="http://schemas.microsoft.com/office/drawing/2018/hyperlinkcolor" val="tx"/>
                    </a:ext>
                  </a:extLst>
                </a:hlinkClick>
              </a:rPr>
              <a:t>David.pereida@hccs.edu</a:t>
            </a:r>
            <a:r>
              <a:rPr lang="en-US" sz="1400" dirty="0">
                <a:solidFill>
                  <a:srgbClr val="002060"/>
                </a:solidFill>
              </a:rPr>
              <a:t> or 713-718-5060</a:t>
            </a:r>
          </a:p>
          <a:p>
            <a:pPr marL="285750" indent="-285750">
              <a:buFont typeface="Arial" panose="020B0604020202020204" pitchFamily="34" charset="0"/>
              <a:buChar char="•"/>
              <a:defRPr/>
            </a:pPr>
            <a:r>
              <a:rPr lang="en-US" sz="1400" dirty="0">
                <a:solidFill>
                  <a:srgbClr val="002060"/>
                </a:solidFill>
              </a:rPr>
              <a:t>Show proof of completion of the following courses </a:t>
            </a:r>
            <a:r>
              <a:rPr lang="en-US" sz="1400" u="sng" dirty="0">
                <a:solidFill>
                  <a:srgbClr val="002060"/>
                </a:solidFill>
              </a:rPr>
              <a:t>prior</a:t>
            </a:r>
            <a:r>
              <a:rPr lang="en-US" sz="1400" dirty="0">
                <a:solidFill>
                  <a:srgbClr val="002060"/>
                </a:solidFill>
              </a:rPr>
              <a:t> to admission to the program: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1157-3980-6180-B0BB-40806C5CE5B2}"/>
              </a:ext>
            </a:extLst>
          </p:cNvPr>
          <p:cNvSpPr>
            <a:spLocks noGrp="1"/>
          </p:cNvSpPr>
          <p:nvPr>
            <p:ph type="title"/>
          </p:nvPr>
        </p:nvSpPr>
        <p:spPr/>
        <p:txBody>
          <a:bodyPr/>
          <a:lstStyle/>
          <a:p>
            <a:r>
              <a:rPr lang="en-US" sz="3200" i="1" dirty="0">
                <a:solidFill>
                  <a:srgbClr val="00B050"/>
                </a:solidFill>
              </a:rPr>
              <a:t>Step 5- O</a:t>
            </a:r>
            <a:r>
              <a:rPr lang="en-US" sz="3200" dirty="0">
                <a:solidFill>
                  <a:srgbClr val="00B050"/>
                </a:solidFill>
              </a:rPr>
              <a:t>ptional</a:t>
            </a:r>
            <a:r>
              <a:rPr lang="en-US" sz="3200" i="1" dirty="0">
                <a:solidFill>
                  <a:srgbClr val="00B050"/>
                </a:solidFill>
              </a:rPr>
              <a:t>: </a:t>
            </a:r>
            <a:br>
              <a:rPr lang="en-US" sz="3200" i="1" dirty="0">
                <a:solidFill>
                  <a:srgbClr val="00B050"/>
                </a:solidFill>
              </a:rPr>
            </a:br>
            <a:r>
              <a:rPr lang="en-US" sz="3200" i="1" dirty="0">
                <a:solidFill>
                  <a:srgbClr val="00B050"/>
                </a:solidFill>
              </a:rPr>
              <a:t>Complete </a:t>
            </a:r>
            <a:r>
              <a:rPr lang="en-US" sz="3200" dirty="0">
                <a:solidFill>
                  <a:srgbClr val="00B050"/>
                </a:solidFill>
              </a:rPr>
              <a:t>DMSO 1210</a:t>
            </a:r>
            <a:endParaRPr lang="en-US" sz="3200" dirty="0"/>
          </a:p>
        </p:txBody>
      </p:sp>
      <p:sp>
        <p:nvSpPr>
          <p:cNvPr id="6" name="Content Placeholder 5">
            <a:extLst>
              <a:ext uri="{FF2B5EF4-FFF2-40B4-BE49-F238E27FC236}">
                <a16:creationId xmlns:a16="http://schemas.microsoft.com/office/drawing/2014/main" id="{2E9DFA61-B89A-619E-E881-66494C36A4FF}"/>
              </a:ext>
            </a:extLst>
          </p:cNvPr>
          <p:cNvSpPr>
            <a:spLocks noGrp="1"/>
          </p:cNvSpPr>
          <p:nvPr>
            <p:ph idx="1"/>
          </p:nvPr>
        </p:nvSpPr>
        <p:spPr/>
        <p:txBody>
          <a:bodyPr/>
          <a:lstStyle/>
          <a:p>
            <a:r>
              <a:rPr lang="en-US" sz="2000" dirty="0">
                <a:effectLst/>
              </a:rPr>
              <a:t>We offer course DMSO 1210, Introduction to Sonography, to prospective students every semester </a:t>
            </a:r>
          </a:p>
          <a:p>
            <a:endParaRPr lang="en-US" sz="2000" dirty="0">
              <a:effectLst/>
            </a:endParaRPr>
          </a:p>
          <a:p>
            <a:r>
              <a:rPr lang="en-US" sz="2000" u="sng" dirty="0">
                <a:effectLst/>
              </a:rPr>
              <a:t>This course is not a prerequisite course.</a:t>
            </a:r>
            <a:r>
              <a:rPr lang="en-US" sz="2000" dirty="0">
                <a:effectLst/>
              </a:rPr>
              <a:t>  </a:t>
            </a:r>
          </a:p>
          <a:p>
            <a:endParaRPr lang="en-US" sz="2000" dirty="0">
              <a:effectLst/>
            </a:endParaRPr>
          </a:p>
          <a:p>
            <a:r>
              <a:rPr lang="en-US" sz="2000" dirty="0">
                <a:effectLst/>
              </a:rPr>
              <a:t>Registration will be first come first, first served basis.  Once it's full, we will not be able to enroll you.  </a:t>
            </a:r>
          </a:p>
          <a:p>
            <a:endParaRPr lang="en-US" sz="2000" dirty="0">
              <a:effectLst/>
            </a:endParaRPr>
          </a:p>
          <a:p>
            <a:r>
              <a:rPr lang="en-US" sz="2000" dirty="0">
                <a:effectLst/>
              </a:rPr>
              <a:t>Completing this course will earn you extra points toward your admission process based on the scale below. </a:t>
            </a:r>
          </a:p>
          <a:p>
            <a:pPr lvl="1"/>
            <a:r>
              <a:rPr lang="en-US" sz="1600" dirty="0">
                <a:effectLst/>
              </a:rPr>
              <a:t>A - 8 points</a:t>
            </a:r>
          </a:p>
          <a:p>
            <a:pPr lvl="1"/>
            <a:r>
              <a:rPr lang="en-US" sz="1600" dirty="0">
                <a:effectLst/>
              </a:rPr>
              <a:t>B - 6 points</a:t>
            </a:r>
          </a:p>
          <a:p>
            <a:pPr lvl="1"/>
            <a:r>
              <a:rPr lang="en-US" sz="1600" dirty="0">
                <a:effectLst/>
              </a:rPr>
              <a:t>C - 4 points</a:t>
            </a:r>
          </a:p>
        </p:txBody>
      </p:sp>
      <p:sp>
        <p:nvSpPr>
          <p:cNvPr id="5" name="Slide Number Placeholder 4">
            <a:extLst>
              <a:ext uri="{FF2B5EF4-FFF2-40B4-BE49-F238E27FC236}">
                <a16:creationId xmlns:a16="http://schemas.microsoft.com/office/drawing/2014/main" id="{C79135AC-AC07-2C86-A85D-036B3DAE6CBC}"/>
              </a:ext>
            </a:extLst>
          </p:cNvPr>
          <p:cNvSpPr>
            <a:spLocks noGrp="1"/>
          </p:cNvSpPr>
          <p:nvPr>
            <p:ph type="sldNum" sz="quarter" idx="12"/>
          </p:nvPr>
        </p:nvSpPr>
        <p:spPr/>
        <p:txBody>
          <a:bodyPr/>
          <a:lstStyle/>
          <a:p>
            <a:pPr>
              <a:defRPr/>
            </a:pPr>
            <a:fld id="{FCF3821B-A48B-47B5-B46B-C29B5BB3A76E}" type="slidenum">
              <a:rPr lang="en-US" altLang="en-US" smtClean="0"/>
              <a:pPr>
                <a:defRPr/>
              </a:pPr>
              <a:t>32</a:t>
            </a:fld>
            <a:endParaRPr lang="en-US" altLang="en-US"/>
          </a:p>
        </p:txBody>
      </p:sp>
    </p:spTree>
    <p:extLst>
      <p:ext uri="{BB962C8B-B14F-4D97-AF65-F5344CB8AC3E}">
        <p14:creationId xmlns:p14="http://schemas.microsoft.com/office/powerpoint/2010/main" val="301186831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BE06-7085-23C6-726B-31BF3B4C54EA}"/>
              </a:ext>
            </a:extLst>
          </p:cNvPr>
          <p:cNvSpPr>
            <a:spLocks noGrp="1"/>
          </p:cNvSpPr>
          <p:nvPr>
            <p:ph type="title"/>
          </p:nvPr>
        </p:nvSpPr>
        <p:spPr/>
        <p:txBody>
          <a:bodyPr/>
          <a:lstStyle/>
          <a:p>
            <a:r>
              <a:rPr lang="en-US" sz="3200" i="1" dirty="0">
                <a:solidFill>
                  <a:srgbClr val="00B050"/>
                </a:solidFill>
              </a:rPr>
              <a:t>Step 6 - O</a:t>
            </a:r>
            <a:r>
              <a:rPr lang="en-US" sz="3200" dirty="0">
                <a:solidFill>
                  <a:srgbClr val="00B050"/>
                </a:solidFill>
              </a:rPr>
              <a:t>ptional</a:t>
            </a:r>
            <a:r>
              <a:rPr lang="en-US" sz="3200" i="1" dirty="0">
                <a:solidFill>
                  <a:srgbClr val="00B050"/>
                </a:solidFill>
              </a:rPr>
              <a:t>: </a:t>
            </a:r>
            <a:br>
              <a:rPr lang="en-US" sz="3200" i="1" dirty="0">
                <a:solidFill>
                  <a:srgbClr val="00B050"/>
                </a:solidFill>
              </a:rPr>
            </a:br>
            <a:r>
              <a:rPr lang="en-US" sz="3200" i="1" dirty="0">
                <a:solidFill>
                  <a:srgbClr val="00B050"/>
                </a:solidFill>
              </a:rPr>
              <a:t>Complete </a:t>
            </a:r>
            <a:r>
              <a:rPr lang="en-US" sz="3200" dirty="0">
                <a:solidFill>
                  <a:srgbClr val="00B050"/>
                </a:solidFill>
              </a:rPr>
              <a:t>DMSO 1210</a:t>
            </a:r>
            <a:endParaRPr lang="en-US" sz="3200" dirty="0"/>
          </a:p>
        </p:txBody>
      </p:sp>
      <p:sp>
        <p:nvSpPr>
          <p:cNvPr id="3" name="Content Placeholder 2">
            <a:extLst>
              <a:ext uri="{FF2B5EF4-FFF2-40B4-BE49-F238E27FC236}">
                <a16:creationId xmlns:a16="http://schemas.microsoft.com/office/drawing/2014/main" id="{69224D2E-790C-4FFE-7CEF-A131F9C82B5D}"/>
              </a:ext>
            </a:extLst>
          </p:cNvPr>
          <p:cNvSpPr>
            <a:spLocks noGrp="1"/>
          </p:cNvSpPr>
          <p:nvPr>
            <p:ph idx="1"/>
          </p:nvPr>
        </p:nvSpPr>
        <p:spPr>
          <a:xfrm>
            <a:off x="457200" y="1600200"/>
            <a:ext cx="8229600" cy="4495800"/>
          </a:xfrm>
        </p:spPr>
        <p:txBody>
          <a:bodyPr/>
          <a:lstStyle/>
          <a:p>
            <a:r>
              <a:rPr lang="en-US" dirty="0"/>
              <a:t>Application for Spring 2027 on onward</a:t>
            </a:r>
          </a:p>
          <a:p>
            <a:pPr marL="0" indent="0">
              <a:buNone/>
            </a:pPr>
            <a:endParaRPr lang="en-US" dirty="0"/>
          </a:p>
          <a:p>
            <a:r>
              <a:rPr lang="en-US" sz="2000" dirty="0">
                <a:effectLst/>
              </a:rPr>
              <a:t>Rubric CEC 1198 - </a:t>
            </a:r>
            <a:r>
              <a:rPr lang="en-US" sz="2000" b="0" i="0" dirty="0">
                <a:effectLst/>
              </a:rPr>
              <a:t>Critical Thinking for Standardized Tests</a:t>
            </a:r>
          </a:p>
          <a:p>
            <a:pPr algn="l"/>
            <a:r>
              <a:rPr lang="en-US" sz="2000" b="0" i="0" dirty="0">
                <a:effectLst/>
              </a:rPr>
              <a:t>Rubric CEC 1196 - Study Skills for Student Success</a:t>
            </a:r>
          </a:p>
          <a:p>
            <a:r>
              <a:rPr lang="en-US" sz="2000" dirty="0">
                <a:effectLst/>
              </a:rPr>
              <a:t>Rubric CEC 1197 – Successful Test Taking</a:t>
            </a:r>
          </a:p>
          <a:p>
            <a:endParaRPr lang="en-US" sz="2000" dirty="0">
              <a:effectLst/>
            </a:endParaRPr>
          </a:p>
          <a:p>
            <a:r>
              <a:rPr lang="en-US" sz="2000" dirty="0">
                <a:effectLst/>
              </a:rPr>
              <a:t>Completing this course will earn you extra two (2) points for each course  toward your admission process</a:t>
            </a:r>
            <a:br>
              <a:rPr lang="en-US" sz="2000" dirty="0">
                <a:effectLst/>
              </a:rPr>
            </a:br>
            <a:endParaRPr lang="en-US" sz="2000" dirty="0">
              <a:effectLst/>
            </a:endParaRPr>
          </a:p>
          <a:p>
            <a:r>
              <a:rPr lang="en-US" sz="2000" dirty="0">
                <a:effectLst/>
              </a:rPr>
              <a:t>HCC</a:t>
            </a:r>
            <a:r>
              <a:rPr lang="en-US" sz="2000" b="0" i="0" dirty="0">
                <a:effectLst/>
              </a:rPr>
              <a:t>S.edu/CHP</a:t>
            </a:r>
          </a:p>
          <a:p>
            <a:r>
              <a:rPr lang="en-US" sz="2000" dirty="0">
                <a:effectLst/>
              </a:rPr>
              <a:t>713-718-7796</a:t>
            </a:r>
          </a:p>
          <a:p>
            <a:r>
              <a:rPr lang="en-US" sz="2000" dirty="0">
                <a:effectLst/>
              </a:rPr>
              <a:t>Hcc-chp@hccs.edu</a:t>
            </a:r>
            <a:endParaRPr lang="en-US" sz="2000" b="0" i="0" dirty="0">
              <a:effectLst/>
            </a:endParaRPr>
          </a:p>
        </p:txBody>
      </p:sp>
      <p:sp>
        <p:nvSpPr>
          <p:cNvPr id="4" name="Slide Number Placeholder 3">
            <a:extLst>
              <a:ext uri="{FF2B5EF4-FFF2-40B4-BE49-F238E27FC236}">
                <a16:creationId xmlns:a16="http://schemas.microsoft.com/office/drawing/2014/main" id="{49BBB257-5861-A0D6-FFF2-1A808948C2F5}"/>
              </a:ext>
            </a:extLst>
          </p:cNvPr>
          <p:cNvSpPr>
            <a:spLocks noGrp="1"/>
          </p:cNvSpPr>
          <p:nvPr>
            <p:ph type="sldNum" sz="quarter" idx="12"/>
          </p:nvPr>
        </p:nvSpPr>
        <p:spPr/>
        <p:txBody>
          <a:bodyPr/>
          <a:lstStyle/>
          <a:p>
            <a:pPr>
              <a:defRPr/>
            </a:pPr>
            <a:fld id="{A76C5671-8A2E-4178-9BE1-F20487717D5D}" type="slidenum">
              <a:rPr lang="en-US" altLang="en-US" smtClean="0"/>
              <a:pPr>
                <a:defRPr/>
              </a:pPr>
              <a:t>33</a:t>
            </a:fld>
            <a:endParaRPr lang="en-US" altLang="en-US"/>
          </a:p>
        </p:txBody>
      </p:sp>
    </p:spTree>
    <p:extLst>
      <p:ext uri="{BB962C8B-B14F-4D97-AF65-F5344CB8AC3E}">
        <p14:creationId xmlns:p14="http://schemas.microsoft.com/office/powerpoint/2010/main" val="290790269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9226-2364-AD2F-5AFE-059E80E9F337}"/>
              </a:ext>
            </a:extLst>
          </p:cNvPr>
          <p:cNvSpPr>
            <a:spLocks noGrp="1"/>
          </p:cNvSpPr>
          <p:nvPr>
            <p:ph type="title"/>
          </p:nvPr>
        </p:nvSpPr>
        <p:spPr/>
        <p:txBody>
          <a:bodyPr/>
          <a:lstStyle/>
          <a:p>
            <a:pPr>
              <a:defRPr/>
            </a:pPr>
            <a:r>
              <a:rPr lang="en-US" sz="3600" dirty="0">
                <a:solidFill>
                  <a:srgbClr val="00B050"/>
                </a:solidFill>
              </a:rPr>
              <a:t>Step 7 - Required: HESI Exam </a:t>
            </a:r>
          </a:p>
        </p:txBody>
      </p:sp>
      <p:sp>
        <p:nvSpPr>
          <p:cNvPr id="3" name="Content Placeholder 2">
            <a:extLst>
              <a:ext uri="{FF2B5EF4-FFF2-40B4-BE49-F238E27FC236}">
                <a16:creationId xmlns:a16="http://schemas.microsoft.com/office/drawing/2014/main" id="{121651C7-62FE-4BA8-5A1B-1CCD268D7E82}"/>
              </a:ext>
            </a:extLst>
          </p:cNvPr>
          <p:cNvSpPr>
            <a:spLocks noGrp="1"/>
          </p:cNvSpPr>
          <p:nvPr>
            <p:ph idx="1"/>
          </p:nvPr>
        </p:nvSpPr>
        <p:spPr>
          <a:xfrm>
            <a:off x="457200" y="1295400"/>
            <a:ext cx="8458200" cy="4800600"/>
          </a:xfrm>
        </p:spPr>
        <p:txBody>
          <a:bodyPr/>
          <a:lstStyle/>
          <a:p>
            <a:pPr>
              <a:defRPr/>
            </a:pPr>
            <a:r>
              <a:rPr lang="en-US" sz="2000" dirty="0"/>
              <a:t>Student must take the following sections of the HESI exam to be eligible to apply for Sonography program.</a:t>
            </a:r>
          </a:p>
          <a:p>
            <a:pPr lvl="1">
              <a:defRPr/>
            </a:pPr>
            <a:r>
              <a:rPr lang="en-US" sz="1600" dirty="0"/>
              <a:t>Critical Thinking</a:t>
            </a:r>
          </a:p>
          <a:p>
            <a:pPr lvl="1">
              <a:defRPr/>
            </a:pPr>
            <a:r>
              <a:rPr lang="en-US" sz="1600" dirty="0"/>
              <a:t>Grammar</a:t>
            </a:r>
          </a:p>
          <a:p>
            <a:pPr lvl="1">
              <a:defRPr/>
            </a:pPr>
            <a:r>
              <a:rPr lang="en-US" sz="1600" dirty="0"/>
              <a:t>Reading Comprehension</a:t>
            </a:r>
          </a:p>
          <a:p>
            <a:pPr lvl="1">
              <a:defRPr/>
            </a:pPr>
            <a:r>
              <a:rPr lang="en-US" sz="1600" dirty="0"/>
              <a:t>A&amp;P</a:t>
            </a:r>
          </a:p>
          <a:p>
            <a:pPr>
              <a:defRPr/>
            </a:pPr>
            <a:endParaRPr lang="en-US" sz="800" dirty="0"/>
          </a:p>
          <a:p>
            <a:pPr>
              <a:defRPr/>
            </a:pPr>
            <a:r>
              <a:rPr lang="en-US" sz="2000" dirty="0"/>
              <a:t>Must be done before applying to the program</a:t>
            </a:r>
          </a:p>
          <a:p>
            <a:pPr>
              <a:defRPr/>
            </a:pPr>
            <a:endParaRPr lang="en-US" sz="1200" baseline="30000" dirty="0"/>
          </a:p>
          <a:p>
            <a:pPr>
              <a:defRPr/>
            </a:pPr>
            <a:r>
              <a:rPr lang="en-US" sz="2000" dirty="0"/>
              <a:t>Contact Coleman Testing Center at </a:t>
            </a:r>
            <a:r>
              <a:rPr lang="en-US" sz="1800" u="sng" dirty="0">
                <a:solidFill>
                  <a:srgbClr val="FFC000"/>
                </a:solidFill>
                <a:effectLst/>
                <a:ea typeface="Times New Roman" panose="02020603050405020304" pitchFamily="18" charset="0"/>
                <a:hlinkClick r:id="rId3"/>
              </a:rPr>
              <a:t>coleman.testing@hccs.edu</a:t>
            </a:r>
            <a:r>
              <a:rPr lang="en-US" sz="1800" spc="-25" dirty="0">
                <a:solidFill>
                  <a:srgbClr val="FFC000"/>
                </a:solidFill>
                <a:effectLst/>
                <a:ea typeface="Times New Roman" panose="02020603050405020304" pitchFamily="18" charset="0"/>
                <a:hlinkClick r:id="rId3"/>
              </a:rPr>
              <a:t> </a:t>
            </a:r>
            <a:r>
              <a:rPr lang="en-US" sz="1800" spc="-25" dirty="0">
                <a:solidFill>
                  <a:srgbClr val="FFC000"/>
                </a:solidFill>
                <a:effectLst/>
                <a:ea typeface="Times New Roman" panose="02020603050405020304" pitchFamily="18" charset="0"/>
              </a:rPr>
              <a:t> </a:t>
            </a:r>
            <a:r>
              <a:rPr lang="en-US" sz="1800" spc="-25" dirty="0">
                <a:effectLst/>
                <a:ea typeface="Times New Roman" panose="02020603050405020304" pitchFamily="18" charset="0"/>
              </a:rPr>
              <a:t>or </a:t>
            </a:r>
            <a:r>
              <a:rPr lang="en-US" sz="2000" dirty="0"/>
              <a:t>713-718-5170 to schedule an appointment.</a:t>
            </a:r>
          </a:p>
          <a:p>
            <a:pPr>
              <a:defRPr/>
            </a:pPr>
            <a:endParaRPr lang="en-US" sz="800" b="1" dirty="0">
              <a:effectLst/>
            </a:endParaRPr>
          </a:p>
          <a:p>
            <a:pPr>
              <a:defRPr/>
            </a:pPr>
            <a:r>
              <a:rPr lang="en-US" sz="2000" dirty="0">
                <a:effectLst>
                  <a:outerShdw blurRad="38100" dist="38100" dir="2700000" algn="tl">
                    <a:srgbClr val="000000">
                      <a:alpha val="43137"/>
                    </a:srgbClr>
                  </a:outerShdw>
                </a:effectLst>
                <a:ea typeface="Times New Roman" panose="02020603050405020304" pitchFamily="18" charset="0"/>
              </a:rPr>
              <a:t>The</a:t>
            </a:r>
            <a:r>
              <a:rPr lang="en-US" sz="2000" spc="-10" dirty="0">
                <a:effectLst>
                  <a:outerShdw blurRad="38100" dist="38100" dir="2700000" algn="tl">
                    <a:srgbClr val="000000">
                      <a:alpha val="43137"/>
                    </a:srgbClr>
                  </a:outerShdw>
                </a:effectLst>
                <a:ea typeface="Times New Roman" panose="02020603050405020304" pitchFamily="18" charset="0"/>
              </a:rPr>
              <a:t> </a:t>
            </a:r>
            <a:r>
              <a:rPr lang="en-US" sz="2000" dirty="0">
                <a:effectLst>
                  <a:outerShdw blurRad="38100" dist="38100" dir="2700000" algn="tl">
                    <a:srgbClr val="000000">
                      <a:alpha val="43137"/>
                    </a:srgbClr>
                  </a:outerShdw>
                </a:effectLst>
                <a:ea typeface="Times New Roman" panose="02020603050405020304" pitchFamily="18" charset="0"/>
              </a:rPr>
              <a:t>payment</a:t>
            </a:r>
            <a:r>
              <a:rPr lang="en-US" sz="2000" spc="-20" dirty="0">
                <a:effectLst>
                  <a:outerShdw blurRad="38100" dist="38100" dir="2700000" algn="tl">
                    <a:srgbClr val="000000">
                      <a:alpha val="43137"/>
                    </a:srgbClr>
                  </a:outerShdw>
                </a:effectLst>
                <a:ea typeface="Times New Roman" panose="02020603050405020304" pitchFamily="18" charset="0"/>
              </a:rPr>
              <a:t> </a:t>
            </a:r>
            <a:r>
              <a:rPr lang="en-US" sz="2000" dirty="0">
                <a:effectLst>
                  <a:outerShdw blurRad="38100" dist="38100" dir="2700000" algn="tl">
                    <a:srgbClr val="000000">
                      <a:alpha val="43137"/>
                    </a:srgbClr>
                  </a:outerShdw>
                </a:effectLst>
                <a:ea typeface="Times New Roman" panose="02020603050405020304" pitchFamily="18" charset="0"/>
              </a:rPr>
              <a:t>of</a:t>
            </a:r>
            <a:r>
              <a:rPr lang="en-US" sz="2000" spc="-40" dirty="0">
                <a:effectLst>
                  <a:outerShdw blurRad="38100" dist="38100" dir="2700000" algn="tl">
                    <a:srgbClr val="000000">
                      <a:alpha val="43137"/>
                    </a:srgbClr>
                  </a:outerShdw>
                </a:effectLst>
                <a:ea typeface="Times New Roman" panose="02020603050405020304" pitchFamily="18" charset="0"/>
              </a:rPr>
              <a:t> </a:t>
            </a:r>
            <a:r>
              <a:rPr lang="en-US" sz="2000" dirty="0">
                <a:effectLst>
                  <a:outerShdw blurRad="38100" dist="38100" dir="2700000" algn="tl">
                    <a:srgbClr val="000000">
                      <a:alpha val="43137"/>
                    </a:srgbClr>
                  </a:outerShdw>
                </a:effectLst>
                <a:ea typeface="Times New Roman" panose="02020603050405020304" pitchFamily="18" charset="0"/>
              </a:rPr>
              <a:t>$75.00</a:t>
            </a:r>
            <a:r>
              <a:rPr lang="en-US" sz="2000" spc="-25" dirty="0">
                <a:effectLst>
                  <a:outerShdw blurRad="38100" dist="38100" dir="2700000" algn="tl">
                    <a:srgbClr val="000000">
                      <a:alpha val="43137"/>
                    </a:srgbClr>
                  </a:outerShdw>
                </a:effectLst>
                <a:ea typeface="Times New Roman" panose="02020603050405020304" pitchFamily="18" charset="0"/>
              </a:rPr>
              <a:t> </a:t>
            </a:r>
            <a:r>
              <a:rPr lang="en-US" sz="2000" dirty="0">
                <a:effectLst>
                  <a:outerShdw blurRad="38100" dist="38100" dir="2700000" algn="tl">
                    <a:srgbClr val="000000">
                      <a:alpha val="43137"/>
                    </a:srgbClr>
                  </a:outerShdw>
                </a:effectLst>
                <a:ea typeface="Times New Roman" panose="02020603050405020304" pitchFamily="18" charset="0"/>
              </a:rPr>
              <a:t>must</a:t>
            </a:r>
            <a:r>
              <a:rPr lang="en-US" sz="2000" spc="-35" dirty="0">
                <a:effectLst>
                  <a:outerShdw blurRad="38100" dist="38100" dir="2700000" algn="tl">
                    <a:srgbClr val="000000">
                      <a:alpha val="43137"/>
                    </a:srgbClr>
                  </a:outerShdw>
                </a:effectLst>
                <a:ea typeface="Times New Roman" panose="02020603050405020304" pitchFamily="18" charset="0"/>
              </a:rPr>
              <a:t> </a:t>
            </a:r>
            <a:r>
              <a:rPr lang="en-US" sz="2000" dirty="0">
                <a:effectLst>
                  <a:outerShdw blurRad="38100" dist="38100" dir="2700000" algn="tl">
                    <a:srgbClr val="000000">
                      <a:alpha val="43137"/>
                    </a:srgbClr>
                  </a:outerShdw>
                </a:effectLst>
                <a:ea typeface="Times New Roman" panose="02020603050405020304" pitchFamily="18" charset="0"/>
              </a:rPr>
              <a:t>be</a:t>
            </a:r>
            <a:r>
              <a:rPr lang="en-US" sz="2000" spc="-30" dirty="0">
                <a:effectLst>
                  <a:outerShdw blurRad="38100" dist="38100" dir="2700000" algn="tl">
                    <a:srgbClr val="000000">
                      <a:alpha val="43137"/>
                    </a:srgbClr>
                  </a:outerShdw>
                </a:effectLst>
                <a:ea typeface="Times New Roman" panose="02020603050405020304" pitchFamily="18" charset="0"/>
              </a:rPr>
              <a:t> </a:t>
            </a:r>
            <a:r>
              <a:rPr lang="en-US" sz="2000" dirty="0">
                <a:effectLst>
                  <a:outerShdw blurRad="38100" dist="38100" dir="2700000" algn="tl">
                    <a:srgbClr val="000000">
                      <a:alpha val="43137"/>
                    </a:srgbClr>
                  </a:outerShdw>
                </a:effectLst>
                <a:ea typeface="Times New Roman" panose="02020603050405020304" pitchFamily="18" charset="0"/>
              </a:rPr>
              <a:t>made</a:t>
            </a:r>
            <a:r>
              <a:rPr lang="en-US" sz="2000" spc="-25" dirty="0">
                <a:effectLst>
                  <a:outerShdw blurRad="38100" dist="38100" dir="2700000" algn="tl">
                    <a:srgbClr val="000000">
                      <a:alpha val="43137"/>
                    </a:srgbClr>
                  </a:outerShdw>
                </a:effectLst>
                <a:ea typeface="Times New Roman" panose="02020603050405020304" pitchFamily="18" charset="0"/>
              </a:rPr>
              <a:t> </a:t>
            </a:r>
            <a:r>
              <a:rPr lang="en-US" sz="2000" dirty="0">
                <a:effectLst>
                  <a:outerShdw blurRad="38100" dist="38100" dir="2700000" algn="tl">
                    <a:srgbClr val="000000">
                      <a:alpha val="43137"/>
                    </a:srgbClr>
                  </a:outerShdw>
                </a:effectLst>
                <a:ea typeface="Times New Roman" panose="02020603050405020304" pitchFamily="18" charset="0"/>
              </a:rPr>
              <a:t>by</a:t>
            </a:r>
            <a:r>
              <a:rPr lang="en-US" sz="2000" spc="5" dirty="0">
                <a:effectLst>
                  <a:outerShdw blurRad="38100" dist="38100" dir="2700000" algn="tl">
                    <a:srgbClr val="000000">
                      <a:alpha val="43137"/>
                    </a:srgbClr>
                  </a:outerShdw>
                </a:effectLst>
                <a:ea typeface="Times New Roman" panose="02020603050405020304" pitchFamily="18" charset="0"/>
              </a:rPr>
              <a:t> </a:t>
            </a:r>
            <a:r>
              <a:rPr lang="en-US" sz="2000" dirty="0">
                <a:effectLst>
                  <a:outerShdw blurRad="38100" dist="38100" dir="2700000" algn="tl">
                    <a:srgbClr val="000000">
                      <a:alpha val="43137"/>
                    </a:srgbClr>
                  </a:outerShdw>
                </a:effectLst>
                <a:ea typeface="Times New Roman" panose="02020603050405020304" pitchFamily="18" charset="0"/>
              </a:rPr>
              <a:t>either</a:t>
            </a:r>
            <a:r>
              <a:rPr lang="en-US" sz="2000" spc="-15" dirty="0">
                <a:effectLst>
                  <a:outerShdw blurRad="38100" dist="38100" dir="2700000" algn="tl">
                    <a:srgbClr val="000000">
                      <a:alpha val="43137"/>
                    </a:srgbClr>
                  </a:outerShdw>
                </a:effectLst>
                <a:ea typeface="Times New Roman" panose="02020603050405020304" pitchFamily="18" charset="0"/>
              </a:rPr>
              <a:t> </a:t>
            </a:r>
            <a:r>
              <a:rPr lang="en-US" sz="2000" dirty="0">
                <a:effectLst>
                  <a:outerShdw blurRad="38100" dist="38100" dir="2700000" algn="tl">
                    <a:srgbClr val="000000">
                      <a:alpha val="43137"/>
                    </a:srgbClr>
                  </a:outerShdw>
                </a:effectLst>
                <a:ea typeface="Times New Roman" panose="02020603050405020304" pitchFamily="18" charset="0"/>
              </a:rPr>
              <a:t>credit or</a:t>
            </a:r>
            <a:r>
              <a:rPr lang="en-US" sz="2000" spc="-265" dirty="0">
                <a:effectLst>
                  <a:outerShdw blurRad="38100" dist="38100" dir="2700000" algn="tl">
                    <a:srgbClr val="000000">
                      <a:alpha val="43137"/>
                    </a:srgbClr>
                  </a:outerShdw>
                </a:effectLst>
                <a:ea typeface="Times New Roman" panose="02020603050405020304" pitchFamily="18" charset="0"/>
              </a:rPr>
              <a:t> </a:t>
            </a:r>
            <a:r>
              <a:rPr lang="en-US" sz="2000" dirty="0">
                <a:effectLst>
                  <a:outerShdw blurRad="38100" dist="38100" dir="2700000" algn="tl">
                    <a:srgbClr val="000000">
                      <a:alpha val="43137"/>
                    </a:srgbClr>
                  </a:outerShdw>
                </a:effectLst>
                <a:ea typeface="Times New Roman" panose="02020603050405020304" pitchFamily="18" charset="0"/>
              </a:rPr>
              <a:t>debit</a:t>
            </a:r>
            <a:r>
              <a:rPr lang="en-US" sz="2000" spc="-35" dirty="0">
                <a:effectLst>
                  <a:outerShdw blurRad="38100" dist="38100" dir="2700000" algn="tl">
                    <a:srgbClr val="000000">
                      <a:alpha val="43137"/>
                    </a:srgbClr>
                  </a:outerShdw>
                </a:effectLst>
                <a:ea typeface="Times New Roman" panose="02020603050405020304" pitchFamily="18" charset="0"/>
              </a:rPr>
              <a:t> </a:t>
            </a:r>
            <a:r>
              <a:rPr lang="en-US" sz="2000" dirty="0">
                <a:effectLst>
                  <a:outerShdw blurRad="38100" dist="38100" dir="2700000" algn="tl">
                    <a:srgbClr val="000000">
                      <a:alpha val="43137"/>
                    </a:srgbClr>
                  </a:outerShdw>
                </a:effectLst>
                <a:ea typeface="Times New Roman" panose="02020603050405020304" pitchFamily="18" charset="0"/>
              </a:rPr>
              <a:t>card.</a:t>
            </a:r>
            <a:endParaRPr lang="en-US" sz="2000" dirty="0">
              <a:effectLst>
                <a:outerShdw blurRad="38100" dist="38100" dir="2700000" algn="tl">
                  <a:srgbClr val="000000">
                    <a:alpha val="43137"/>
                  </a:srgbClr>
                </a:outerShdw>
              </a:effectLst>
            </a:endParaRPr>
          </a:p>
          <a:p>
            <a:pPr>
              <a:defRPr/>
            </a:pPr>
            <a:endParaRPr lang="en-US" sz="800" dirty="0"/>
          </a:p>
          <a:p>
            <a:pPr>
              <a:defRPr/>
            </a:pPr>
            <a:r>
              <a:rPr lang="en-US" sz="2000" dirty="0"/>
              <a:t>Visit </a:t>
            </a:r>
            <a:r>
              <a:rPr lang="en-US" sz="2000" dirty="0">
                <a:solidFill>
                  <a:srgbClr val="FFC000"/>
                </a:solidFill>
                <a:hlinkClick r:id="rId4"/>
              </a:rPr>
              <a:t>https://evolve.elsevier.com/cs/</a:t>
            </a:r>
            <a:endParaRPr lang="en-US" sz="2000" dirty="0">
              <a:solidFill>
                <a:srgbClr val="FFC000"/>
              </a:solidFill>
            </a:endParaRPr>
          </a:p>
          <a:p>
            <a:pPr>
              <a:defRPr/>
            </a:pPr>
            <a:endParaRPr lang="en-US" sz="800" dirty="0"/>
          </a:p>
          <a:p>
            <a:pPr>
              <a:defRPr/>
            </a:pPr>
            <a:r>
              <a:rPr lang="en-US" sz="2000" dirty="0"/>
              <a:t>Create a username and password</a:t>
            </a:r>
          </a:p>
          <a:p>
            <a:pPr>
              <a:defRPr/>
            </a:pPr>
            <a:endParaRPr lang="en-US" sz="800" dirty="0"/>
          </a:p>
          <a:p>
            <a:pPr>
              <a:defRPr/>
            </a:pPr>
            <a:r>
              <a:rPr lang="en-US" sz="2000" dirty="0"/>
              <a:t>DEPT ID# is not needed</a:t>
            </a:r>
          </a:p>
          <a:p>
            <a:pPr>
              <a:defRPr/>
            </a:pPr>
            <a:endParaRPr lang="en-US" sz="2400" dirty="0"/>
          </a:p>
          <a:p>
            <a:pPr>
              <a:defRPr/>
            </a:pPr>
            <a:endParaRPr lang="en-US" sz="2400" dirty="0"/>
          </a:p>
          <a:p>
            <a:pPr>
              <a:defRPr/>
            </a:pPr>
            <a:endParaRPr lang="en-US" sz="2400" dirty="0"/>
          </a:p>
        </p:txBody>
      </p:sp>
      <p:sp>
        <p:nvSpPr>
          <p:cNvPr id="50180" name="Slide Number Placeholder 3">
            <a:extLst>
              <a:ext uri="{FF2B5EF4-FFF2-40B4-BE49-F238E27FC236}">
                <a16:creationId xmlns:a16="http://schemas.microsoft.com/office/drawing/2014/main" id="{690819C6-5C1B-A465-3066-6522697741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5D68F1C1-121B-42A0-826A-B9044B345C5D}" type="slidenum">
              <a:rPr lang="en-US" altLang="en-US" sz="1200" smtClean="0"/>
              <a:pPr>
                <a:spcBef>
                  <a:spcPct val="0"/>
                </a:spcBef>
                <a:buClrTx/>
                <a:buFontTx/>
                <a:buNone/>
              </a:pPr>
              <a:t>34</a:t>
            </a:fld>
            <a:endParaRPr lang="en-US" altLang="en-US" sz="12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0EA3-93D8-1267-B246-4B12A0072EC7}"/>
              </a:ext>
            </a:extLst>
          </p:cNvPr>
          <p:cNvSpPr>
            <a:spLocks noGrp="1"/>
          </p:cNvSpPr>
          <p:nvPr>
            <p:ph type="title"/>
          </p:nvPr>
        </p:nvSpPr>
        <p:spPr/>
        <p:txBody>
          <a:bodyPr/>
          <a:lstStyle/>
          <a:p>
            <a:pPr>
              <a:defRPr/>
            </a:pPr>
            <a:r>
              <a:rPr lang="en-US" sz="3600" dirty="0">
                <a:solidFill>
                  <a:srgbClr val="00B050"/>
                </a:solidFill>
              </a:rPr>
              <a:t>Step 8 - Optional : HESI Exam</a:t>
            </a:r>
            <a:endParaRPr lang="en-US" sz="3600" dirty="0"/>
          </a:p>
        </p:txBody>
      </p:sp>
      <p:sp>
        <p:nvSpPr>
          <p:cNvPr id="3" name="Content Placeholder 2">
            <a:extLst>
              <a:ext uri="{FF2B5EF4-FFF2-40B4-BE49-F238E27FC236}">
                <a16:creationId xmlns:a16="http://schemas.microsoft.com/office/drawing/2014/main" id="{1E06D88A-340F-7694-D95F-89D94CA7CBCA}"/>
              </a:ext>
            </a:extLst>
          </p:cNvPr>
          <p:cNvSpPr>
            <a:spLocks noGrp="1"/>
          </p:cNvSpPr>
          <p:nvPr>
            <p:ph idx="1"/>
          </p:nvPr>
        </p:nvSpPr>
        <p:spPr/>
        <p:txBody>
          <a:bodyPr/>
          <a:lstStyle/>
          <a:p>
            <a:pPr>
              <a:defRPr/>
            </a:pPr>
            <a:r>
              <a:rPr lang="en-US" sz="2400" dirty="0">
                <a:solidFill>
                  <a:srgbClr val="00FF99"/>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Review  Material</a:t>
            </a:r>
          </a:p>
          <a:p>
            <a:pPr>
              <a:defRPr/>
            </a:pPr>
            <a:r>
              <a:rPr lang="en-US" sz="2400" dirty="0">
                <a:solidFill>
                  <a:srgbClr val="00FF99"/>
                </a:solidFill>
                <a:hlinkClick r:id="rId3">
                  <a:extLst>
                    <a:ext uri="{A12FA001-AC4F-418D-AE19-62706E023703}">
                      <ahyp:hlinkClr xmlns:ahyp="http://schemas.microsoft.com/office/drawing/2018/hyperlinkcolor" val="tx"/>
                    </a:ext>
                  </a:extLst>
                </a:hlinkClick>
              </a:rPr>
              <a:t>https://evolve.elsevier.com/cs/product/9780323582261?role=student</a:t>
            </a:r>
            <a:r>
              <a:rPr lang="en-US" sz="2400" dirty="0">
                <a:solidFill>
                  <a:srgbClr val="FFC000"/>
                </a:solidFill>
              </a:rPr>
              <a:t> </a:t>
            </a:r>
          </a:p>
          <a:p>
            <a:pPr>
              <a:defRPr/>
            </a:pPr>
            <a:endParaRPr lang="en-US" dirty="0"/>
          </a:p>
        </p:txBody>
      </p:sp>
      <p:sp>
        <p:nvSpPr>
          <p:cNvPr id="51204" name="Slide Number Placeholder 3">
            <a:extLst>
              <a:ext uri="{FF2B5EF4-FFF2-40B4-BE49-F238E27FC236}">
                <a16:creationId xmlns:a16="http://schemas.microsoft.com/office/drawing/2014/main" id="{E3BDE455-07CB-2874-748A-B3CE5A0872B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024AAAC7-8918-4168-B318-D307C856D3EB}" type="slidenum">
              <a:rPr lang="en-US" altLang="en-US" sz="1200" smtClean="0"/>
              <a:pPr>
                <a:spcBef>
                  <a:spcPct val="0"/>
                </a:spcBef>
                <a:buClrTx/>
                <a:buFontTx/>
                <a:buNone/>
              </a:pPr>
              <a:t>35</a:t>
            </a:fld>
            <a:endParaRPr lang="en-US" altLang="en-US" sz="1200"/>
          </a:p>
        </p:txBody>
      </p:sp>
      <p:pic>
        <p:nvPicPr>
          <p:cNvPr id="51205" name="Picture 5">
            <a:extLst>
              <a:ext uri="{FF2B5EF4-FFF2-40B4-BE49-F238E27FC236}">
                <a16:creationId xmlns:a16="http://schemas.microsoft.com/office/drawing/2014/main" id="{8D4C2E2A-9E01-351A-46C9-11EA805A3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3200400"/>
            <a:ext cx="708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E6A2-5147-6962-80A9-D5C76648D47C}"/>
              </a:ext>
            </a:extLst>
          </p:cNvPr>
          <p:cNvSpPr>
            <a:spLocks noGrp="1"/>
          </p:cNvSpPr>
          <p:nvPr>
            <p:ph type="title"/>
          </p:nvPr>
        </p:nvSpPr>
        <p:spPr>
          <a:xfrm>
            <a:off x="457200" y="274638"/>
            <a:ext cx="8229600" cy="639762"/>
          </a:xfrm>
        </p:spPr>
        <p:txBody>
          <a:bodyPr/>
          <a:lstStyle/>
          <a:p>
            <a:pPr>
              <a:defRPr/>
            </a:pPr>
            <a:r>
              <a:rPr lang="en-US" sz="2400" dirty="0">
                <a:solidFill>
                  <a:srgbClr val="00B050"/>
                </a:solidFill>
              </a:rPr>
              <a:t>Step 9 - Required: Immunization Record</a:t>
            </a:r>
          </a:p>
        </p:txBody>
      </p:sp>
      <p:sp>
        <p:nvSpPr>
          <p:cNvPr id="3" name="Content Placeholder 2">
            <a:extLst>
              <a:ext uri="{FF2B5EF4-FFF2-40B4-BE49-F238E27FC236}">
                <a16:creationId xmlns:a16="http://schemas.microsoft.com/office/drawing/2014/main" id="{0F830E97-EF21-D4E9-1367-D071CAD658E0}"/>
              </a:ext>
            </a:extLst>
          </p:cNvPr>
          <p:cNvSpPr>
            <a:spLocks noGrp="1"/>
          </p:cNvSpPr>
          <p:nvPr>
            <p:ph idx="1"/>
          </p:nvPr>
        </p:nvSpPr>
        <p:spPr>
          <a:xfrm>
            <a:off x="457200" y="914400"/>
            <a:ext cx="8229600" cy="5181600"/>
          </a:xfrm>
        </p:spPr>
        <p:txBody>
          <a:bodyPr/>
          <a:lstStyle/>
          <a:p>
            <a:pPr marL="0" indent="0">
              <a:lnSpc>
                <a:spcPct val="107000"/>
              </a:lnSpc>
              <a:spcBef>
                <a:spcPts val="0"/>
              </a:spcBef>
              <a:spcAft>
                <a:spcPts val="0"/>
              </a:spcAft>
              <a:buFontTx/>
              <a:buNone/>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Completion of the followings.</a:t>
            </a:r>
          </a:p>
          <a:p>
            <a:pPr marL="0" indent="0">
              <a:lnSpc>
                <a:spcPct val="107000"/>
              </a:lnSpc>
              <a:spcBef>
                <a:spcPts val="0"/>
              </a:spcBef>
              <a:spcAft>
                <a:spcPts val="0"/>
              </a:spcAft>
              <a:buFontTx/>
              <a:buNone/>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Hepatitis B immunization series valid within 10 years</a:t>
            </a:r>
          </a:p>
          <a:p>
            <a:pPr lvl="1">
              <a:lnSpc>
                <a:spcPct val="107000"/>
              </a:lnSpc>
              <a:spcBef>
                <a:spcPts val="0"/>
              </a:spcBef>
              <a:spcAft>
                <a:spcPts val="0"/>
              </a:spcAft>
              <a:buFont typeface="Courier New" panose="02070309020205020404" pitchFamily="49" charset="0"/>
              <a:buChar char="o"/>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Fast track is accepted</a:t>
            </a:r>
          </a:p>
          <a:p>
            <a:pPr lvl="1">
              <a:lnSpc>
                <a:spcPct val="107000"/>
              </a:lnSpc>
              <a:spcBef>
                <a:spcPts val="0"/>
              </a:spcBef>
              <a:spcAft>
                <a:spcPts val="0"/>
              </a:spcAft>
              <a:buFont typeface="Courier New" panose="02070309020205020404" pitchFamily="49" charset="0"/>
              <a:buChar char="o"/>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Traditional route may take up to 6 months</a:t>
            </a:r>
          </a:p>
          <a:p>
            <a:pPr lvl="1">
              <a:lnSpc>
                <a:spcPct val="107000"/>
              </a:lnSpc>
              <a:spcBef>
                <a:spcPts val="0"/>
              </a:spcBef>
              <a:spcAft>
                <a:spcPts val="0"/>
              </a:spcAft>
              <a:buFont typeface="Courier New" panose="02070309020205020404" pitchFamily="49" charset="0"/>
              <a:buChar char="o"/>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Upon completion of the hep B series, a </a:t>
            </a:r>
            <a:r>
              <a:rPr lang="en-US" sz="12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titer must be taken to prove immunity</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titer can only be taken 4 to 6 weeks after shot)</a:t>
            </a:r>
          </a:p>
          <a:p>
            <a:pPr lvl="1">
              <a:lnSpc>
                <a:spcPct val="107000"/>
              </a:lnSpc>
              <a:spcBef>
                <a:spcPts val="0"/>
              </a:spcBef>
              <a:spcAft>
                <a:spcPts val="0"/>
              </a:spcAft>
              <a:buFont typeface="Courier New" panose="02070309020205020404" pitchFamily="49" charset="0"/>
              <a:buChar char="o"/>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Titer is valid within a year</a:t>
            </a:r>
          </a:p>
          <a:p>
            <a:pPr marL="571500" indent="0">
              <a:lnSpc>
                <a:spcPct val="107000"/>
              </a:lnSpc>
              <a:spcBef>
                <a:spcPts val="0"/>
              </a:spcBef>
              <a:spcAft>
                <a:spcPts val="0"/>
              </a:spcAft>
              <a:buFontTx/>
              <a:buNone/>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MMR (measles, mumps, and rubella)</a:t>
            </a:r>
          </a:p>
          <a:p>
            <a:pPr lvl="1">
              <a:lnSpc>
                <a:spcPct val="107000"/>
              </a:lnSpc>
              <a:spcBef>
                <a:spcPts val="0"/>
              </a:spcBef>
              <a:spcAft>
                <a:spcPts val="0"/>
              </a:spcAft>
              <a:buFont typeface="Courier New" panose="02070309020205020404" pitchFamily="49" charset="0"/>
              <a:buChar char="o"/>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 shots completed</a:t>
            </a:r>
          </a:p>
          <a:p>
            <a:pPr lvl="1">
              <a:lnSpc>
                <a:spcPct val="107000"/>
              </a:lnSpc>
              <a:spcBef>
                <a:spcPts val="0"/>
              </a:spcBef>
              <a:spcAft>
                <a:spcPts val="0"/>
              </a:spcAft>
              <a:buFont typeface="Courier New" panose="02070309020205020404" pitchFamily="49" charset="0"/>
              <a:buChar char="o"/>
              <a:defRPr/>
            </a:pPr>
            <a:r>
              <a:rPr lang="en-US" sz="12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 titer must be taken to prove immunity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titer can only be taken 4 to 6 weeks after last shot)</a:t>
            </a:r>
          </a:p>
          <a:p>
            <a:pPr lvl="1">
              <a:lnSpc>
                <a:spcPct val="107000"/>
              </a:lnSpc>
              <a:spcBef>
                <a:spcPts val="0"/>
              </a:spcBef>
              <a:spcAft>
                <a:spcPts val="0"/>
              </a:spcAft>
              <a:buFont typeface="Courier New" panose="02070309020205020404" pitchFamily="49" charset="0"/>
              <a:buChar char="o"/>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Titer is valid within a year</a:t>
            </a:r>
          </a:p>
          <a:p>
            <a:pPr lvl="1">
              <a:lnSpc>
                <a:spcPct val="107000"/>
              </a:lnSpc>
              <a:spcBef>
                <a:spcPts val="0"/>
              </a:spcBef>
              <a:spcAft>
                <a:spcPts val="0"/>
              </a:spcAft>
              <a:buFont typeface="Courier New" panose="02070309020205020404" pitchFamily="49" charset="0"/>
              <a:buChar char="o"/>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0"/>
              </a:spcAft>
              <a:buFontTx/>
              <a:buNone/>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Varicella</a:t>
            </a:r>
          </a:p>
          <a:p>
            <a:pPr lvl="1">
              <a:lnSpc>
                <a:spcPct val="107000"/>
              </a:lnSpc>
              <a:spcBef>
                <a:spcPts val="0"/>
              </a:spcBef>
              <a:spcAft>
                <a:spcPts val="0"/>
              </a:spcAft>
              <a:buFont typeface="Courier New" panose="02070309020205020404" pitchFamily="49" charset="0"/>
              <a:buChar char="o"/>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 shots completed</a:t>
            </a:r>
          </a:p>
          <a:p>
            <a:pPr lvl="1">
              <a:lnSpc>
                <a:spcPct val="107000"/>
              </a:lnSpc>
              <a:spcBef>
                <a:spcPts val="0"/>
              </a:spcBef>
              <a:spcAft>
                <a:spcPts val="800"/>
              </a:spcAft>
              <a:buFont typeface="Courier New" panose="02070309020205020404" pitchFamily="49" charset="0"/>
              <a:buChar char="o"/>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2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titer must be taken to prove immunity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titer can only be taken 4 to 6 weeks after last shot)</a:t>
            </a:r>
          </a:p>
          <a:p>
            <a:pPr lvl="1">
              <a:lnSpc>
                <a:spcPct val="107000"/>
              </a:lnSpc>
              <a:spcBef>
                <a:spcPts val="0"/>
              </a:spcBef>
              <a:spcAft>
                <a:spcPts val="800"/>
              </a:spcAft>
              <a:buFont typeface="Courier New" panose="02070309020205020404" pitchFamily="49" charset="0"/>
              <a:buChar char="o"/>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Titer is valid within a year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It is the responsibility of the student to check the results of the titers before submitting to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Complio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It must show positive to be eligible to apply.  If it shows negative, do not upload it to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Complio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If you have negative titers, you need a booster and a repeat of your titers 4-6 weeks later.</a:t>
            </a:r>
            <a:endParaRPr lang="en-US" sz="1400" dirty="0"/>
          </a:p>
        </p:txBody>
      </p:sp>
      <p:sp>
        <p:nvSpPr>
          <p:cNvPr id="52228" name="Slide Number Placeholder 3">
            <a:extLst>
              <a:ext uri="{FF2B5EF4-FFF2-40B4-BE49-F238E27FC236}">
                <a16:creationId xmlns:a16="http://schemas.microsoft.com/office/drawing/2014/main" id="{7BEB37ED-9069-5D6D-73AB-B994DB2AD6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86186BE8-0DB9-4C51-BC36-926375B1F6FF}" type="slidenum">
              <a:rPr lang="en-US" altLang="en-US" sz="1200" smtClean="0"/>
              <a:pPr>
                <a:spcBef>
                  <a:spcPct val="0"/>
                </a:spcBef>
                <a:buClrTx/>
                <a:buFontTx/>
                <a:buNone/>
              </a:pPr>
              <a:t>36</a:t>
            </a:fld>
            <a:endParaRPr lang="en-US" altLang="en-US" sz="1200"/>
          </a:p>
        </p:txBody>
      </p:sp>
      <p:sp>
        <p:nvSpPr>
          <p:cNvPr id="4" name="TextBox 3">
            <a:extLst>
              <a:ext uri="{FF2B5EF4-FFF2-40B4-BE49-F238E27FC236}">
                <a16:creationId xmlns:a16="http://schemas.microsoft.com/office/drawing/2014/main" id="{74815FD7-70D2-CF13-A08A-DBAF2BB2440E}"/>
              </a:ext>
            </a:extLst>
          </p:cNvPr>
          <p:cNvSpPr txBox="1"/>
          <p:nvPr/>
        </p:nvSpPr>
        <p:spPr>
          <a:xfrm>
            <a:off x="533400" y="5822950"/>
            <a:ext cx="7848600" cy="546100"/>
          </a:xfrm>
          <a:prstGeom prst="rect">
            <a:avLst/>
          </a:prstGeom>
          <a:solidFill>
            <a:schemeClr val="accent6">
              <a:lumMod val="40000"/>
              <a:lumOff val="60000"/>
            </a:schemeClr>
          </a:solidFill>
        </p:spPr>
        <p:txBody>
          <a:bodyPr>
            <a:spAutoFit/>
          </a:bodyPr>
          <a:lstStyle/>
          <a:p>
            <a:pPr lvl="1" indent="-457200">
              <a:lnSpc>
                <a:spcPct val="107000"/>
              </a:lnSpc>
              <a:spcBef>
                <a:spcPts val="0"/>
              </a:spcBef>
              <a:spcAft>
                <a:spcPts val="800"/>
              </a:spcAft>
              <a:buFont typeface="Courier New" panose="02070309020205020404" pitchFamily="49" charset="0"/>
              <a:buChar char="o"/>
              <a:defRPr/>
            </a:pPr>
            <a:r>
              <a:rPr lang="en-US" altLang="en-US" sz="1400" dirty="0">
                <a:solidFill>
                  <a:schemeClr val="tx2">
                    <a:lumMod val="10000"/>
                  </a:schemeClr>
                </a:solidFill>
                <a:ea typeface="Calibri" panose="020F0502020204030204" pitchFamily="34" charset="0"/>
                <a:cs typeface="Times New Roman" panose="02020603050405020304" pitchFamily="18" charset="0"/>
              </a:rPr>
              <a:t>If you do not have records of your Hep B, MMR, and Varicella shots, you do not have to show your shot records, but must show titers that prove you have immunity.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1224-81BE-AEAE-030E-A2A4FA4DA7F3}"/>
              </a:ext>
            </a:extLst>
          </p:cNvPr>
          <p:cNvSpPr>
            <a:spLocks noGrp="1"/>
          </p:cNvSpPr>
          <p:nvPr>
            <p:ph type="title"/>
          </p:nvPr>
        </p:nvSpPr>
        <p:spPr/>
        <p:txBody>
          <a:bodyPr/>
          <a:lstStyle/>
          <a:p>
            <a:pPr>
              <a:defRPr/>
            </a:pPr>
            <a:r>
              <a:rPr lang="en-US" sz="2400" dirty="0">
                <a:solidFill>
                  <a:srgbClr val="00B050"/>
                </a:solidFill>
              </a:rPr>
              <a:t>Step 10 - Required: Immunization Record cont.</a:t>
            </a:r>
          </a:p>
        </p:txBody>
      </p:sp>
      <p:sp>
        <p:nvSpPr>
          <p:cNvPr id="3" name="Content Placeholder 2">
            <a:extLst>
              <a:ext uri="{FF2B5EF4-FFF2-40B4-BE49-F238E27FC236}">
                <a16:creationId xmlns:a16="http://schemas.microsoft.com/office/drawing/2014/main" id="{90888BFE-88B0-85C5-CE4C-2BF5871B0172}"/>
              </a:ext>
            </a:extLst>
          </p:cNvPr>
          <p:cNvSpPr>
            <a:spLocks noGrp="1"/>
          </p:cNvSpPr>
          <p:nvPr>
            <p:ph idx="1"/>
          </p:nvPr>
        </p:nvSpPr>
        <p:spPr>
          <a:xfrm>
            <a:off x="533400" y="1379538"/>
            <a:ext cx="7620000" cy="4495800"/>
          </a:xfrm>
          <a:solidFill>
            <a:schemeClr val="bg2"/>
          </a:solidFill>
        </p:spPr>
        <p:txBody>
          <a:bodyPr/>
          <a:lstStyle/>
          <a:p>
            <a:pPr>
              <a:lnSpc>
                <a:spcPct val="107000"/>
              </a:lnSpc>
              <a:spcBef>
                <a:spcPct val="0"/>
              </a:spcBef>
              <a:spcAft>
                <a:spcPts val="800"/>
              </a:spcAft>
              <a:defRPr/>
            </a:pPr>
            <a:r>
              <a:rPr lang="en-US" altLang="en-US" sz="1600" dirty="0">
                <a:effectLst/>
                <a:ea typeface="Calibri" panose="020F0502020204030204" pitchFamily="34" charset="0"/>
                <a:cs typeface="Times New Roman" panose="02020603050405020304" pitchFamily="18" charset="0"/>
              </a:rPr>
              <a:t>Upload Hep B, MMR, and Varicella in </a:t>
            </a:r>
            <a:r>
              <a:rPr lang="en-US" sz="1600" b="1" dirty="0" err="1">
                <a:solidFill>
                  <a:srgbClr val="FFC000"/>
                </a:solidFill>
                <a:effectLst/>
              </a:rPr>
              <a:t>Complio</a:t>
            </a:r>
            <a:r>
              <a:rPr lang="en-US" sz="1600" b="1" dirty="0">
                <a:solidFill>
                  <a:srgbClr val="FFC000"/>
                </a:solidFill>
                <a:effectLst/>
              </a:rPr>
              <a:t> - http://houstoncccompliance.com/ </a:t>
            </a:r>
          </a:p>
          <a:p>
            <a:pPr>
              <a:lnSpc>
                <a:spcPct val="107000"/>
              </a:lnSpc>
              <a:spcBef>
                <a:spcPct val="0"/>
              </a:spcBef>
              <a:spcAft>
                <a:spcPts val="800"/>
              </a:spcAft>
              <a:defRPr/>
            </a:pPr>
            <a:r>
              <a:rPr lang="en-US" sz="1600" b="1" dirty="0">
                <a:effectLst/>
              </a:rPr>
              <a:t> Apply for the Tracking package- Immunization Package (Coleman Health Sciences Tracking package) </a:t>
            </a:r>
          </a:p>
          <a:p>
            <a:pPr>
              <a:lnSpc>
                <a:spcPct val="107000"/>
              </a:lnSpc>
              <a:spcBef>
                <a:spcPct val="0"/>
              </a:spcBef>
              <a:spcAft>
                <a:spcPts val="800"/>
              </a:spcAft>
              <a:defRPr/>
            </a:pPr>
            <a:r>
              <a:rPr lang="en-US" sz="1600" dirty="0">
                <a:effectLst/>
              </a:rPr>
              <a:t>Make sure you get </a:t>
            </a:r>
            <a:r>
              <a:rPr lang="en-US" sz="1600" b="1" dirty="0">
                <a:effectLst/>
              </a:rPr>
              <a:t>Approved</a:t>
            </a:r>
            <a:r>
              <a:rPr lang="en-US" sz="1600" dirty="0">
                <a:effectLst/>
              </a:rPr>
              <a:t> under Status</a:t>
            </a:r>
          </a:p>
          <a:p>
            <a:pPr>
              <a:lnSpc>
                <a:spcPct val="107000"/>
              </a:lnSpc>
              <a:spcBef>
                <a:spcPct val="0"/>
              </a:spcBef>
              <a:spcAft>
                <a:spcPts val="800"/>
              </a:spcAft>
              <a:defRPr/>
            </a:pPr>
            <a:r>
              <a:rPr lang="en-US" altLang="en-US" sz="1800" dirty="0">
                <a:effectLst/>
                <a:ea typeface="Calibri" panose="020F0502020204030204" pitchFamily="34" charset="0"/>
                <a:cs typeface="Times New Roman" panose="02020603050405020304" pitchFamily="18" charset="0"/>
              </a:rPr>
              <a:t>Ignore all other requirements in </a:t>
            </a:r>
            <a:r>
              <a:rPr lang="en-US" altLang="en-US" sz="1800" dirty="0" err="1">
                <a:effectLst/>
                <a:ea typeface="Calibri" panose="020F0502020204030204" pitchFamily="34" charset="0"/>
                <a:cs typeface="Times New Roman" panose="02020603050405020304" pitchFamily="18" charset="0"/>
              </a:rPr>
              <a:t>Complio</a:t>
            </a:r>
            <a:endParaRPr lang="en-US" altLang="en-US" sz="1800" dirty="0">
              <a:effectLst/>
              <a:ea typeface="Calibri" panose="020F0502020204030204" pitchFamily="34" charset="0"/>
              <a:cs typeface="Times New Roman" panose="02020603050405020304" pitchFamily="18" charset="0"/>
            </a:endParaRPr>
          </a:p>
          <a:p>
            <a:pPr marL="0" indent="0">
              <a:lnSpc>
                <a:spcPct val="107000"/>
              </a:lnSpc>
              <a:spcBef>
                <a:spcPct val="0"/>
              </a:spcBef>
              <a:spcAft>
                <a:spcPts val="800"/>
              </a:spcAft>
              <a:buFontTx/>
              <a:buNone/>
              <a:defRPr/>
            </a:pPr>
            <a:br>
              <a:rPr lang="en-US" sz="1800" b="1" dirty="0">
                <a:solidFill>
                  <a:srgbClr val="FFC000"/>
                </a:solidFill>
              </a:rPr>
            </a:br>
            <a:r>
              <a:rPr lang="en-US" altLang="en-US" sz="1800" dirty="0">
                <a:solidFill>
                  <a:srgbClr val="FFC000"/>
                </a:solidFill>
                <a:ea typeface="Calibri" panose="020F0502020204030204" pitchFamily="34" charset="0"/>
                <a:cs typeface="Times New Roman" panose="02020603050405020304" pitchFamily="18" charset="0"/>
              </a:rPr>
              <a:t> </a:t>
            </a:r>
          </a:p>
        </p:txBody>
      </p:sp>
      <p:sp>
        <p:nvSpPr>
          <p:cNvPr id="54276" name="Slide Number Placeholder 3">
            <a:extLst>
              <a:ext uri="{FF2B5EF4-FFF2-40B4-BE49-F238E27FC236}">
                <a16:creationId xmlns:a16="http://schemas.microsoft.com/office/drawing/2014/main" id="{D2F08F0D-E3B4-68AB-5F40-6009137280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F99D12CE-7AC1-468D-9CC0-75B26A239042}" type="slidenum">
              <a:rPr lang="en-US" altLang="en-US" sz="1200" smtClean="0"/>
              <a:pPr>
                <a:spcBef>
                  <a:spcPct val="0"/>
                </a:spcBef>
                <a:buClrTx/>
                <a:buFontTx/>
                <a:buNone/>
              </a:pPr>
              <a:t>37</a:t>
            </a:fld>
            <a:endParaRPr lang="en-US" altLang="en-US" sz="1200"/>
          </a:p>
        </p:txBody>
      </p:sp>
      <p:pic>
        <p:nvPicPr>
          <p:cNvPr id="6" name="Picture 5">
            <a:extLst>
              <a:ext uri="{FF2B5EF4-FFF2-40B4-BE49-F238E27FC236}">
                <a16:creationId xmlns:a16="http://schemas.microsoft.com/office/drawing/2014/main" id="{99A21655-FEBA-FDBE-A01C-622EC958FF42}"/>
              </a:ext>
            </a:extLst>
          </p:cNvPr>
          <p:cNvPicPr>
            <a:picLocks noChangeAspect="1"/>
          </p:cNvPicPr>
          <p:nvPr/>
        </p:nvPicPr>
        <p:blipFill>
          <a:blip r:embed="rId3"/>
          <a:stretch>
            <a:fillRect/>
          </a:stretch>
        </p:blipFill>
        <p:spPr>
          <a:xfrm>
            <a:off x="4114800" y="3851898"/>
            <a:ext cx="1727900" cy="2579795"/>
          </a:xfrm>
          <a:prstGeom prst="rect">
            <a:avLst/>
          </a:prstGeom>
        </p:spPr>
      </p:pic>
      <p:pic>
        <p:nvPicPr>
          <p:cNvPr id="8" name="Picture 7">
            <a:extLst>
              <a:ext uri="{FF2B5EF4-FFF2-40B4-BE49-F238E27FC236}">
                <a16:creationId xmlns:a16="http://schemas.microsoft.com/office/drawing/2014/main" id="{026FEB8E-635E-8B92-D7BA-B90B192D9B2D}"/>
              </a:ext>
            </a:extLst>
          </p:cNvPr>
          <p:cNvPicPr>
            <a:picLocks noChangeAspect="1"/>
          </p:cNvPicPr>
          <p:nvPr/>
        </p:nvPicPr>
        <p:blipFill>
          <a:blip r:embed="rId4"/>
          <a:stretch>
            <a:fillRect/>
          </a:stretch>
        </p:blipFill>
        <p:spPr>
          <a:xfrm>
            <a:off x="908081" y="3842606"/>
            <a:ext cx="2133600" cy="2589088"/>
          </a:xfrm>
          <a:prstGeom prst="rect">
            <a:avLst/>
          </a:prstGeom>
        </p:spPr>
      </p:pic>
      <p:sp>
        <p:nvSpPr>
          <p:cNvPr id="9" name="TextBox 8">
            <a:extLst>
              <a:ext uri="{FF2B5EF4-FFF2-40B4-BE49-F238E27FC236}">
                <a16:creationId xmlns:a16="http://schemas.microsoft.com/office/drawing/2014/main" id="{C64342AA-B135-FABC-0202-08BA1A6DD060}"/>
              </a:ext>
            </a:extLst>
          </p:cNvPr>
          <p:cNvSpPr txBox="1"/>
          <p:nvPr/>
        </p:nvSpPr>
        <p:spPr>
          <a:xfrm>
            <a:off x="1219200" y="3405103"/>
            <a:ext cx="1178143" cy="369332"/>
          </a:xfrm>
          <a:prstGeom prst="rect">
            <a:avLst/>
          </a:prstGeom>
          <a:noFill/>
        </p:spPr>
        <p:txBody>
          <a:bodyPr wrap="none" rtlCol="0">
            <a:spAutoFit/>
          </a:bodyPr>
          <a:lstStyle/>
          <a:p>
            <a:r>
              <a:rPr lang="en-US" dirty="0">
                <a:ln>
                  <a:solidFill>
                    <a:srgbClr val="00B050"/>
                  </a:solidFill>
                </a:ln>
              </a:rPr>
              <a:t>Acceptable</a:t>
            </a:r>
          </a:p>
        </p:txBody>
      </p:sp>
      <p:sp>
        <p:nvSpPr>
          <p:cNvPr id="10" name="TextBox 9">
            <a:extLst>
              <a:ext uri="{FF2B5EF4-FFF2-40B4-BE49-F238E27FC236}">
                <a16:creationId xmlns:a16="http://schemas.microsoft.com/office/drawing/2014/main" id="{E43F537C-2CCF-49A7-6E03-CBB1C6B0DE11}"/>
              </a:ext>
            </a:extLst>
          </p:cNvPr>
          <p:cNvSpPr txBox="1"/>
          <p:nvPr/>
        </p:nvSpPr>
        <p:spPr>
          <a:xfrm>
            <a:off x="4088780" y="3422461"/>
            <a:ext cx="1987521" cy="369332"/>
          </a:xfrm>
          <a:prstGeom prst="rect">
            <a:avLst/>
          </a:prstGeom>
          <a:noFill/>
        </p:spPr>
        <p:txBody>
          <a:bodyPr wrap="square" rtlCol="0">
            <a:spAutoFit/>
          </a:bodyPr>
          <a:lstStyle/>
          <a:p>
            <a:r>
              <a:rPr lang="en-US" dirty="0">
                <a:ln>
                  <a:solidFill>
                    <a:srgbClr val="00B050"/>
                  </a:solidFill>
                </a:ln>
              </a:rPr>
              <a:t>Not Acceptable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9A83-A807-D37D-805F-0E4E212CE195}"/>
              </a:ext>
            </a:extLst>
          </p:cNvPr>
          <p:cNvSpPr>
            <a:spLocks noGrp="1"/>
          </p:cNvSpPr>
          <p:nvPr>
            <p:ph type="title"/>
          </p:nvPr>
        </p:nvSpPr>
        <p:spPr>
          <a:xfrm>
            <a:off x="457200" y="274638"/>
            <a:ext cx="2286000" cy="6049962"/>
          </a:xfrm>
        </p:spPr>
        <p:txBody>
          <a:bodyPr/>
          <a:lstStyle/>
          <a:p>
            <a:pPr algn="l">
              <a:defRPr/>
            </a:pPr>
            <a:r>
              <a:rPr lang="en-US" sz="2000" dirty="0">
                <a:solidFill>
                  <a:schemeClr val="tx1"/>
                </a:solidFill>
              </a:rPr>
              <a:t>Step 10: Creating an account in </a:t>
            </a:r>
            <a:r>
              <a:rPr lang="en-US" sz="2000" dirty="0" err="1">
                <a:solidFill>
                  <a:schemeClr val="tx1"/>
                </a:solidFill>
              </a:rPr>
              <a:t>Complio</a:t>
            </a:r>
            <a:br>
              <a:rPr lang="en-US" sz="2000" dirty="0">
                <a:solidFill>
                  <a:schemeClr val="tx1"/>
                </a:solidFill>
              </a:rPr>
            </a:br>
            <a:br>
              <a:rPr lang="en-US" sz="2000" dirty="0">
                <a:solidFill>
                  <a:srgbClr val="00B050"/>
                </a:solidFill>
              </a:rPr>
            </a:br>
            <a:r>
              <a:rPr lang="en-US" sz="2000" dirty="0">
                <a:solidFill>
                  <a:schemeClr val="bg2">
                    <a:lumMod val="20000"/>
                    <a:lumOff val="80000"/>
                  </a:schemeClr>
                </a:solidFill>
              </a:rPr>
              <a:t>- </a:t>
            </a:r>
            <a:r>
              <a:rPr lang="en-US" sz="2000" dirty="0">
                <a:solidFill>
                  <a:schemeClr val="bg2">
                    <a:lumMod val="20000"/>
                    <a:lumOff val="80000"/>
                  </a:schemeClr>
                </a:solidFill>
                <a:effectLst/>
              </a:rPr>
              <a:t>Make sure your name matches your ID </a:t>
            </a:r>
            <a:br>
              <a:rPr lang="en-US" sz="2000" dirty="0">
                <a:solidFill>
                  <a:schemeClr val="bg2">
                    <a:lumMod val="20000"/>
                    <a:lumOff val="80000"/>
                  </a:schemeClr>
                </a:solidFill>
                <a:effectLst/>
              </a:rPr>
            </a:br>
            <a:br>
              <a:rPr lang="en-US" sz="2000" dirty="0">
                <a:solidFill>
                  <a:schemeClr val="bg2">
                    <a:lumMod val="20000"/>
                    <a:lumOff val="80000"/>
                  </a:schemeClr>
                </a:solidFill>
                <a:effectLst/>
              </a:rPr>
            </a:br>
            <a:r>
              <a:rPr lang="en-US" sz="2000" dirty="0">
                <a:solidFill>
                  <a:schemeClr val="bg2">
                    <a:lumMod val="20000"/>
                    <a:lumOff val="80000"/>
                  </a:schemeClr>
                </a:solidFill>
                <a:effectLst/>
              </a:rPr>
              <a:t>- Make sure your first and last name are in the correct box.  We found that many students input this incorrectly.</a:t>
            </a:r>
            <a:br>
              <a:rPr lang="en-US" sz="2400" dirty="0">
                <a:solidFill>
                  <a:schemeClr val="bg2">
                    <a:lumMod val="20000"/>
                    <a:lumOff val="80000"/>
                  </a:schemeClr>
                </a:solidFill>
              </a:rPr>
            </a:br>
            <a:br>
              <a:rPr lang="en-US" sz="2400" dirty="0">
                <a:effectLst/>
              </a:rPr>
            </a:br>
            <a:br>
              <a:rPr lang="en-US" sz="2400" dirty="0">
                <a:effectLst/>
              </a:rPr>
            </a:br>
            <a:endParaRPr lang="en-US" sz="2400" dirty="0">
              <a:solidFill>
                <a:srgbClr val="00B050"/>
              </a:solidFill>
            </a:endParaRPr>
          </a:p>
        </p:txBody>
      </p:sp>
      <p:sp>
        <p:nvSpPr>
          <p:cNvPr id="55299" name="Slide Number Placeholder 3">
            <a:extLst>
              <a:ext uri="{FF2B5EF4-FFF2-40B4-BE49-F238E27FC236}">
                <a16:creationId xmlns:a16="http://schemas.microsoft.com/office/drawing/2014/main" id="{8688DB73-2755-2A7D-D7AA-1AF1431C40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7AEDEE87-F291-4835-8CD4-1AA0D1009CEB}" type="slidenum">
              <a:rPr lang="en-US" altLang="en-US" sz="1200" smtClean="0"/>
              <a:pPr>
                <a:spcBef>
                  <a:spcPct val="0"/>
                </a:spcBef>
                <a:buClrTx/>
                <a:buFontTx/>
                <a:buNone/>
              </a:pPr>
              <a:t>38</a:t>
            </a:fld>
            <a:endParaRPr lang="en-US" altLang="en-US" sz="1200"/>
          </a:p>
        </p:txBody>
      </p:sp>
      <p:pic>
        <p:nvPicPr>
          <p:cNvPr id="55300" name="Picture 4">
            <a:extLst>
              <a:ext uri="{FF2B5EF4-FFF2-40B4-BE49-F238E27FC236}">
                <a16:creationId xmlns:a16="http://schemas.microsoft.com/office/drawing/2014/main" id="{7EF08650-B6C4-9647-1E79-08F1D74A3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57150"/>
            <a:ext cx="6096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85E2-60AD-F2BC-F3C7-66C88B1B3730}"/>
              </a:ext>
            </a:extLst>
          </p:cNvPr>
          <p:cNvSpPr>
            <a:spLocks noGrp="1"/>
          </p:cNvSpPr>
          <p:nvPr>
            <p:ph type="title"/>
          </p:nvPr>
        </p:nvSpPr>
        <p:spPr/>
        <p:txBody>
          <a:bodyPr/>
          <a:lstStyle/>
          <a:p>
            <a:pPr>
              <a:defRPr/>
            </a:pPr>
            <a:r>
              <a:rPr lang="en-US" sz="2400" dirty="0">
                <a:solidFill>
                  <a:srgbClr val="00B050"/>
                </a:solidFill>
              </a:rPr>
              <a:t>FYI: Immunization Record cont.</a:t>
            </a:r>
          </a:p>
        </p:txBody>
      </p:sp>
      <p:sp>
        <p:nvSpPr>
          <p:cNvPr id="59395" name="Content Placeholder 2">
            <a:extLst>
              <a:ext uri="{FF2B5EF4-FFF2-40B4-BE49-F238E27FC236}">
                <a16:creationId xmlns:a16="http://schemas.microsoft.com/office/drawing/2014/main" id="{0B374063-CEBD-EFDC-DFE6-0AD1BEE9F7C4}"/>
              </a:ext>
            </a:extLst>
          </p:cNvPr>
          <p:cNvSpPr>
            <a:spLocks noGrp="1" noChangeArrowheads="1"/>
          </p:cNvSpPr>
          <p:nvPr>
            <p:ph idx="1"/>
          </p:nvPr>
        </p:nvSpPr>
        <p:spPr>
          <a:xfrm>
            <a:off x="457200" y="1143000"/>
            <a:ext cx="8229600" cy="5257800"/>
          </a:xfrm>
        </p:spPr>
        <p:txBody>
          <a:bodyPr/>
          <a:lstStyle/>
          <a:p>
            <a:pPr>
              <a:lnSpc>
                <a:spcPct val="107000"/>
              </a:lnSpc>
              <a:spcBef>
                <a:spcPct val="0"/>
              </a:spcBef>
              <a:buFont typeface="Symbol" panose="05050102010706020507" pitchFamily="18" charset="2"/>
              <a:buChar char=""/>
            </a:pPr>
            <a:r>
              <a:rPr lang="en-US" altLang="en-US" sz="1800" b="1">
                <a:effectLst/>
                <a:latin typeface="Times New Roman" panose="02020603050405020304" pitchFamily="18" charset="0"/>
                <a:ea typeface="Calibri" panose="020F0502020204030204" pitchFamily="34" charset="0"/>
                <a:cs typeface="Times New Roman" panose="02020603050405020304" pitchFamily="18" charset="0"/>
              </a:rPr>
              <a:t>Once admitted into the program:</a:t>
            </a:r>
            <a:endParaRPr lang="en-US" altLang="en-US" sz="180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Bef>
                <a:spcPct val="0"/>
              </a:spcBef>
              <a:buFont typeface="Symbol" panose="05050102010706020507" pitchFamily="18" charset="2"/>
              <a:buChar char=""/>
            </a:pPr>
            <a:r>
              <a:rPr lang="en-US" altLang="en-US" sz="1400">
                <a:effectLst/>
                <a:latin typeface="Times New Roman" panose="02020603050405020304" pitchFamily="18" charset="0"/>
                <a:ea typeface="Calibri" panose="020F0502020204030204" pitchFamily="34" charset="0"/>
                <a:cs typeface="Times New Roman" panose="02020603050405020304" pitchFamily="18" charset="0"/>
              </a:rPr>
              <a:t>PPD skin test</a:t>
            </a:r>
          </a:p>
          <a:p>
            <a:pPr lvl="2">
              <a:lnSpc>
                <a:spcPct val="107000"/>
              </a:lnSpc>
              <a:spcBef>
                <a:spcPct val="0"/>
              </a:spcBef>
              <a:buFont typeface="Courier New" panose="02070309020205020404" pitchFamily="49" charset="0"/>
              <a:buChar char="o"/>
            </a:pPr>
            <a:r>
              <a:rPr lang="en-US" altLang="en-US" sz="1400">
                <a:effectLst/>
                <a:latin typeface="Times New Roman" panose="02020603050405020304" pitchFamily="18" charset="0"/>
                <a:ea typeface="Calibri" panose="020F0502020204030204" pitchFamily="34" charset="0"/>
                <a:cs typeface="Times New Roman" panose="02020603050405020304" pitchFamily="18" charset="0"/>
              </a:rPr>
              <a:t>Will be taken yearly</a:t>
            </a:r>
          </a:p>
          <a:p>
            <a:pPr lvl="2">
              <a:lnSpc>
                <a:spcPct val="107000"/>
              </a:lnSpc>
              <a:spcBef>
                <a:spcPct val="0"/>
              </a:spcBef>
              <a:buFont typeface="Courier New" panose="02070309020205020404" pitchFamily="49" charset="0"/>
              <a:buChar char="o"/>
            </a:pPr>
            <a:endParaRPr lang="en-US" altLang="en-US" sz="140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Bef>
                <a:spcPct val="0"/>
              </a:spcBef>
              <a:buFont typeface="Symbol" panose="05050102010706020507" pitchFamily="18" charset="2"/>
              <a:buChar char=""/>
            </a:pPr>
            <a:r>
              <a:rPr lang="en-US" altLang="en-US" sz="1400">
                <a:effectLst/>
                <a:latin typeface="Times New Roman" panose="02020603050405020304" pitchFamily="18" charset="0"/>
                <a:ea typeface="Calibri" panose="020F0502020204030204" pitchFamily="34" charset="0"/>
                <a:cs typeface="Times New Roman" panose="02020603050405020304" pitchFamily="18" charset="0"/>
              </a:rPr>
              <a:t>Tdap valid within 10 years</a:t>
            </a:r>
          </a:p>
          <a:p>
            <a:pPr lvl="1">
              <a:lnSpc>
                <a:spcPct val="107000"/>
              </a:lnSpc>
              <a:spcBef>
                <a:spcPct val="0"/>
              </a:spcBef>
              <a:buFont typeface="Symbol" panose="05050102010706020507" pitchFamily="18" charset="2"/>
              <a:buChar char=""/>
            </a:pPr>
            <a:endParaRPr lang="en-US" altLang="en-US" sz="140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Bef>
                <a:spcPct val="0"/>
              </a:spcBef>
              <a:buFont typeface="Symbol" panose="05050102010706020507" pitchFamily="18" charset="2"/>
              <a:buChar char=""/>
            </a:pPr>
            <a:r>
              <a:rPr lang="en-US" altLang="en-US" sz="1400">
                <a:effectLst/>
                <a:latin typeface="Times New Roman" panose="02020603050405020304" pitchFamily="18" charset="0"/>
                <a:ea typeface="Calibri" panose="020F0502020204030204" pitchFamily="34" charset="0"/>
                <a:cs typeface="Times New Roman" panose="02020603050405020304" pitchFamily="18" charset="0"/>
              </a:rPr>
              <a:t>Hepatitis C</a:t>
            </a:r>
          </a:p>
          <a:p>
            <a:pPr lvl="1">
              <a:lnSpc>
                <a:spcPct val="107000"/>
              </a:lnSpc>
              <a:spcBef>
                <a:spcPct val="0"/>
              </a:spcBef>
              <a:buFont typeface="Symbol" panose="05050102010706020507" pitchFamily="18" charset="2"/>
              <a:buChar char=""/>
            </a:pPr>
            <a:endParaRPr lang="en-US" altLang="en-US" sz="140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Bef>
                <a:spcPct val="0"/>
              </a:spcBef>
              <a:buFont typeface="Symbol" panose="05050102010706020507" pitchFamily="18" charset="2"/>
              <a:buChar char=""/>
            </a:pPr>
            <a:r>
              <a:rPr lang="en-US" altLang="en-US" sz="1400">
                <a:effectLst/>
                <a:latin typeface="Times New Roman" panose="02020603050405020304" pitchFamily="18" charset="0"/>
                <a:ea typeface="Calibri" panose="020F0502020204030204" pitchFamily="34" charset="0"/>
                <a:cs typeface="Times New Roman" panose="02020603050405020304" pitchFamily="18" charset="0"/>
              </a:rPr>
              <a:t>Flu shot</a:t>
            </a:r>
          </a:p>
          <a:p>
            <a:pPr lvl="1">
              <a:lnSpc>
                <a:spcPct val="107000"/>
              </a:lnSpc>
              <a:spcBef>
                <a:spcPct val="0"/>
              </a:spcBef>
              <a:buFont typeface="Symbol" panose="05050102010706020507" pitchFamily="18" charset="2"/>
              <a:buChar char=""/>
            </a:pPr>
            <a:endParaRPr lang="en-US" altLang="en-US" sz="140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spcAft>
                <a:spcPts val="800"/>
              </a:spcAft>
              <a:buFont typeface="Symbol" panose="05050102010706020507" pitchFamily="18" charset="2"/>
              <a:buChar char=""/>
            </a:pPr>
            <a:r>
              <a:rPr lang="en-US" altLang="en-US" sz="1400">
                <a:effectLst/>
                <a:latin typeface="Times New Roman" panose="02020603050405020304" pitchFamily="18" charset="0"/>
                <a:ea typeface="Calibri" panose="020F0502020204030204" pitchFamily="34" charset="0"/>
                <a:cs typeface="Times New Roman" panose="02020603050405020304" pitchFamily="18" charset="0"/>
              </a:rPr>
              <a:t>Physical Examination</a:t>
            </a:r>
          </a:p>
          <a:p>
            <a:pPr lvl="1">
              <a:spcBef>
                <a:spcPct val="0"/>
              </a:spcBef>
              <a:spcAft>
                <a:spcPts val="800"/>
              </a:spcAft>
              <a:buFont typeface="Symbol" panose="05050102010706020507" pitchFamily="18" charset="2"/>
              <a:buChar char=""/>
            </a:pPr>
            <a:endParaRPr lang="en-US" altLang="en-US" sz="140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spcAft>
                <a:spcPts val="800"/>
              </a:spcAft>
              <a:buFont typeface="Symbol" panose="05050102010706020507" pitchFamily="18" charset="2"/>
              <a:buChar char=""/>
            </a:pPr>
            <a:r>
              <a:rPr lang="en-US" altLang="en-US" sz="1400">
                <a:effectLst/>
                <a:latin typeface="Times New Roman" panose="02020603050405020304" pitchFamily="18" charset="0"/>
                <a:ea typeface="Calibri" panose="020F0502020204030204" pitchFamily="34" charset="0"/>
                <a:cs typeface="Times New Roman" panose="02020603050405020304" pitchFamily="18" charset="0"/>
              </a:rPr>
              <a:t>Drug Screen </a:t>
            </a:r>
          </a:p>
          <a:p>
            <a:pPr lvl="1">
              <a:spcBef>
                <a:spcPct val="0"/>
              </a:spcBef>
              <a:spcAft>
                <a:spcPts val="800"/>
              </a:spcAft>
              <a:buFont typeface="Symbol" panose="05050102010706020507" pitchFamily="18" charset="2"/>
              <a:buChar char=""/>
            </a:pPr>
            <a:endParaRPr lang="en-US" altLang="en-US" sz="140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spcAft>
                <a:spcPts val="800"/>
              </a:spcAft>
              <a:buFont typeface="Symbol" panose="05050102010706020507" pitchFamily="18" charset="2"/>
              <a:buChar char=""/>
            </a:pPr>
            <a:r>
              <a:rPr lang="en-US" altLang="en-US" sz="1400">
                <a:effectLst/>
                <a:latin typeface="Times New Roman" panose="02020603050405020304" pitchFamily="18" charset="0"/>
                <a:ea typeface="Calibri" panose="020F0502020204030204" pitchFamily="34" charset="0"/>
                <a:cs typeface="Times New Roman" panose="02020603050405020304" pitchFamily="18" charset="0"/>
              </a:rPr>
              <a:t>Background check</a:t>
            </a:r>
          </a:p>
        </p:txBody>
      </p:sp>
      <p:sp>
        <p:nvSpPr>
          <p:cNvPr id="59396" name="Slide Number Placeholder 3">
            <a:extLst>
              <a:ext uri="{FF2B5EF4-FFF2-40B4-BE49-F238E27FC236}">
                <a16:creationId xmlns:a16="http://schemas.microsoft.com/office/drawing/2014/main" id="{9AD59C94-ABAE-526C-E297-54ED9A589B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DCC1E183-3F62-4DBC-91C5-E229FA821CF5}" type="slidenum">
              <a:rPr lang="en-US" altLang="en-US" sz="1200" smtClean="0"/>
              <a:pPr>
                <a:spcBef>
                  <a:spcPct val="0"/>
                </a:spcBef>
                <a:buClrTx/>
                <a:buFontTx/>
                <a:buNone/>
              </a:pPr>
              <a:t>39</a:t>
            </a:fld>
            <a:endParaRPr lang="en-US" altLang="en-US" sz="12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DE8DED8D-6F5E-59C1-A2D1-0C95AEDC68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D46F266F-FA53-4384-9CC9-5FEB0EFF7EAC}" type="slidenum">
              <a:rPr lang="en-US" altLang="en-US" sz="1200" smtClean="0"/>
              <a:pPr>
                <a:spcBef>
                  <a:spcPct val="0"/>
                </a:spcBef>
                <a:buClrTx/>
                <a:buFontTx/>
                <a:buNone/>
              </a:pPr>
              <a:t>4</a:t>
            </a:fld>
            <a:endParaRPr lang="en-US" altLang="en-US" sz="1200"/>
          </a:p>
        </p:txBody>
      </p:sp>
      <p:sp>
        <p:nvSpPr>
          <p:cNvPr id="33794" name="Rectangle 2">
            <a:extLst>
              <a:ext uri="{FF2B5EF4-FFF2-40B4-BE49-F238E27FC236}">
                <a16:creationId xmlns:a16="http://schemas.microsoft.com/office/drawing/2014/main" id="{1CD835BA-6B71-3FFB-8C1F-A2A3A9EA6A0D}"/>
              </a:ext>
            </a:extLst>
          </p:cNvPr>
          <p:cNvSpPr>
            <a:spLocks noGrp="1" noChangeArrowheads="1"/>
          </p:cNvSpPr>
          <p:nvPr>
            <p:ph type="title"/>
          </p:nvPr>
        </p:nvSpPr>
        <p:spPr/>
        <p:txBody>
          <a:bodyPr/>
          <a:lstStyle/>
          <a:p>
            <a:pPr eaLnBrk="1" hangingPunct="1">
              <a:defRPr/>
            </a:pPr>
            <a:r>
              <a:rPr lang="en-US" sz="3200" i="1" dirty="0"/>
              <a:t>What Sonographers Do Additionally </a:t>
            </a:r>
          </a:p>
        </p:txBody>
      </p:sp>
      <p:sp>
        <p:nvSpPr>
          <p:cNvPr id="33795" name="Rectangle 3">
            <a:extLst>
              <a:ext uri="{FF2B5EF4-FFF2-40B4-BE49-F238E27FC236}">
                <a16:creationId xmlns:a16="http://schemas.microsoft.com/office/drawing/2014/main" id="{D7144734-E3B9-ED5B-2310-15C9BC936B60}"/>
              </a:ext>
            </a:extLst>
          </p:cNvPr>
          <p:cNvSpPr>
            <a:spLocks noGrp="1" noChangeArrowheads="1"/>
          </p:cNvSpPr>
          <p:nvPr>
            <p:ph type="body" idx="1"/>
          </p:nvPr>
        </p:nvSpPr>
        <p:spPr>
          <a:xfrm>
            <a:off x="609600" y="1752600"/>
            <a:ext cx="7772400" cy="4495800"/>
          </a:xfrm>
        </p:spPr>
        <p:txBody>
          <a:bodyPr/>
          <a:lstStyle/>
          <a:p>
            <a:pPr eaLnBrk="1" hangingPunct="1">
              <a:defRPr/>
            </a:pPr>
            <a:r>
              <a:rPr lang="en-US" sz="2400" dirty="0">
                <a:solidFill>
                  <a:schemeClr val="tx2"/>
                </a:solidFill>
              </a:rPr>
              <a:t>Office tasks </a:t>
            </a:r>
          </a:p>
          <a:p>
            <a:pPr lvl="1" eaLnBrk="1" hangingPunct="1">
              <a:defRPr/>
            </a:pPr>
            <a:r>
              <a:rPr lang="en-US" sz="2000" dirty="0">
                <a:solidFill>
                  <a:schemeClr val="tx2"/>
                </a:solidFill>
              </a:rPr>
              <a:t>filing, answering phones, fill out forms, maintenance of patient records, etc.</a:t>
            </a:r>
          </a:p>
          <a:p>
            <a:pPr lvl="1" eaLnBrk="1" hangingPunct="1">
              <a:defRPr/>
            </a:pPr>
            <a:endParaRPr lang="en-US" sz="2000" dirty="0">
              <a:solidFill>
                <a:schemeClr val="tx2"/>
              </a:solidFill>
            </a:endParaRPr>
          </a:p>
          <a:p>
            <a:pPr eaLnBrk="1" hangingPunct="1">
              <a:defRPr/>
            </a:pPr>
            <a:r>
              <a:rPr lang="en-US" sz="2400" dirty="0">
                <a:solidFill>
                  <a:schemeClr val="tx2"/>
                </a:solidFill>
              </a:rPr>
              <a:t>Computer systems</a:t>
            </a:r>
          </a:p>
          <a:p>
            <a:pPr lvl="1" eaLnBrk="1" hangingPunct="1">
              <a:defRPr/>
            </a:pPr>
            <a:r>
              <a:rPr lang="en-US" sz="2000" dirty="0">
                <a:solidFill>
                  <a:schemeClr val="tx2"/>
                </a:solidFill>
              </a:rPr>
              <a:t>patient data entry/retrieval, exam data, image storage, etc.</a:t>
            </a:r>
          </a:p>
        </p:txBody>
      </p:sp>
      <p:pic>
        <p:nvPicPr>
          <p:cNvPr id="11269" name="Picture 2">
            <a:extLst>
              <a:ext uri="{FF2B5EF4-FFF2-40B4-BE49-F238E27FC236}">
                <a16:creationId xmlns:a16="http://schemas.microsoft.com/office/drawing/2014/main" id="{2854469E-A409-216A-C655-08A9A27A2A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3338" y="445135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a:extLst>
              <a:ext uri="{FF2B5EF4-FFF2-40B4-BE49-F238E27FC236}">
                <a16:creationId xmlns:a16="http://schemas.microsoft.com/office/drawing/2014/main" id="{C4C884B7-E593-EF4D-018E-E9F080C2E9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32325" y="4438650"/>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4">
            <a:extLst>
              <a:ext uri="{FF2B5EF4-FFF2-40B4-BE49-F238E27FC236}">
                <a16:creationId xmlns:a16="http://schemas.microsoft.com/office/drawing/2014/main" id="{B06DFF3F-FDE3-59DB-5AA9-CE165DA836E3}"/>
              </a:ext>
            </a:extLst>
          </p:cNvPr>
          <p:cNvSpPr txBox="1">
            <a:spLocks noChangeArrowheads="1"/>
          </p:cNvSpPr>
          <p:nvPr/>
        </p:nvSpPr>
        <p:spPr bwMode="auto">
          <a:xfrm>
            <a:off x="2057400" y="6291263"/>
            <a:ext cx="862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r>
              <a:rPr lang="en-US" altLang="en-US" sz="1800"/>
              <a:t>History</a:t>
            </a:r>
          </a:p>
        </p:txBody>
      </p:sp>
      <p:sp>
        <p:nvSpPr>
          <p:cNvPr id="11272" name="TextBox 5">
            <a:extLst>
              <a:ext uri="{FF2B5EF4-FFF2-40B4-BE49-F238E27FC236}">
                <a16:creationId xmlns:a16="http://schemas.microsoft.com/office/drawing/2014/main" id="{0A2AEFF5-0A30-E107-48D2-6667B043AF56}"/>
              </a:ext>
            </a:extLst>
          </p:cNvPr>
          <p:cNvSpPr txBox="1">
            <a:spLocks noChangeArrowheads="1"/>
          </p:cNvSpPr>
          <p:nvPr/>
        </p:nvSpPr>
        <p:spPr bwMode="auto">
          <a:xfrm>
            <a:off x="5653088" y="6280150"/>
            <a:ext cx="630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r>
              <a:rPr lang="en-US" altLang="en-US" sz="1800"/>
              <a:t>Now</a:t>
            </a:r>
          </a:p>
        </p:txBody>
      </p:sp>
    </p:spTree>
    <p:custDataLst>
      <p:tags r:id="rId1"/>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9D08-B986-E67C-D2A9-6C966DFA526D}"/>
              </a:ext>
            </a:extLst>
          </p:cNvPr>
          <p:cNvSpPr>
            <a:spLocks noGrp="1"/>
          </p:cNvSpPr>
          <p:nvPr>
            <p:ph type="title"/>
          </p:nvPr>
        </p:nvSpPr>
        <p:spPr/>
        <p:txBody>
          <a:bodyPr/>
          <a:lstStyle/>
          <a:p>
            <a:pPr>
              <a:defRPr/>
            </a:pPr>
            <a:r>
              <a:rPr lang="en-US" sz="2400" dirty="0">
                <a:solidFill>
                  <a:srgbClr val="00B050"/>
                </a:solidFill>
              </a:rPr>
              <a:t>FYI: Immunization Record cont.</a:t>
            </a:r>
          </a:p>
        </p:txBody>
      </p:sp>
      <p:sp>
        <p:nvSpPr>
          <p:cNvPr id="3" name="Content Placeholder 2">
            <a:extLst>
              <a:ext uri="{FF2B5EF4-FFF2-40B4-BE49-F238E27FC236}">
                <a16:creationId xmlns:a16="http://schemas.microsoft.com/office/drawing/2014/main" id="{ACB6AF60-D683-79FF-FFAD-DB0835D4E3F0}"/>
              </a:ext>
            </a:extLst>
          </p:cNvPr>
          <p:cNvSpPr>
            <a:spLocks noGrp="1"/>
          </p:cNvSpPr>
          <p:nvPr>
            <p:ph idx="1"/>
          </p:nvPr>
        </p:nvSpPr>
        <p:spPr>
          <a:xfrm>
            <a:off x="457200" y="1143000"/>
            <a:ext cx="8229600" cy="5257800"/>
          </a:xfrm>
        </p:spPr>
        <p:txBody>
          <a:bodyPr/>
          <a:lstStyle/>
          <a:p>
            <a:pPr>
              <a:defRPr/>
            </a:pPr>
            <a:r>
              <a:rPr lang="en-US" altLang="en-US" sz="1800" b="1" dirty="0">
                <a:effectLst/>
                <a:latin typeface="Times New Roman" panose="02020603050405020304" pitchFamily="18" charset="0"/>
                <a:ea typeface="Calibri" panose="020F0502020204030204" pitchFamily="34" charset="0"/>
                <a:cs typeface="Times New Roman" panose="02020603050405020304" pitchFamily="18" charset="0"/>
              </a:rPr>
              <a:t>Covid Vaccination</a:t>
            </a:r>
          </a:p>
          <a:p>
            <a:pPr>
              <a:defRPr/>
            </a:pPr>
            <a:endParaRPr lang="en-US" alt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lvl="1">
              <a:buFont typeface="Arial" panose="020B0604020202020204" pitchFamily="34" charset="0"/>
              <a:buChar char="•"/>
              <a:defRPr/>
            </a:pPr>
            <a:r>
              <a:rPr lang="en-US" sz="1400" dirty="0"/>
              <a:t>Most healthcare facilities do require the vaccine as a condition of employment, volunteering, or student clinical placement. </a:t>
            </a:r>
          </a:p>
          <a:p>
            <a:pPr lvl="1">
              <a:buFont typeface="Arial" panose="020B0604020202020204" pitchFamily="34" charset="0"/>
              <a:buChar char="•"/>
              <a:defRPr/>
            </a:pPr>
            <a:r>
              <a:rPr lang="en-US" sz="1400" dirty="0"/>
              <a:t>If a student chooses not to disclose their COVID-19 vaccination status or is not vaccinated, HCC may not be able to place the student in clinical rotations. </a:t>
            </a:r>
          </a:p>
          <a:p>
            <a:pPr lvl="1">
              <a:buFont typeface="Arial" panose="020B0604020202020204" pitchFamily="34" charset="0"/>
              <a:buChar char="•"/>
              <a:defRPr/>
            </a:pPr>
            <a:r>
              <a:rPr lang="en-US" sz="1400" dirty="0"/>
              <a:t>HCC will work to place such students into a clinical site that does not require the vaccine, provided such a site is available and HCC has an active affiliation agreement in place that meets the necessary conditions to provide an appropriate learning opportunity for the student. However, HCC cannot guarantee that clinical sites that do not require the COVID vaccine will be available at the time the student requires placement. </a:t>
            </a:r>
          </a:p>
          <a:p>
            <a:pPr lvl="1">
              <a:buFont typeface="Arial" panose="020B0604020202020204" pitchFamily="34" charset="0"/>
              <a:buChar char="•"/>
              <a:defRPr/>
            </a:pPr>
            <a:r>
              <a:rPr lang="en-US" sz="1400" dirty="0"/>
              <a:t>At this time, many healthcare facilities are not accepting religious or medical exemptions for the COVID-19 vaccine for clinical students.</a:t>
            </a:r>
          </a:p>
          <a:p>
            <a:pPr lvl="1">
              <a:buFont typeface="Arial" panose="020B0604020202020204" pitchFamily="34" charset="0"/>
              <a:buChar char="•"/>
              <a:defRPr/>
            </a:pPr>
            <a:r>
              <a:rPr lang="en-US" sz="1400" dirty="0"/>
              <a:t>If a student chooses not to receive or to provide proof of COVID-19 vaccination and no clinical sites are available to accept the student that do not require the COVID-19 vaccination, the student’s progression in the program and graduation will be delayed or stopped all together. </a:t>
            </a:r>
          </a:p>
          <a:p>
            <a:pPr lvl="1">
              <a:buFont typeface="Arial" panose="020B0604020202020204" pitchFamily="34" charset="0"/>
              <a:buChar char="•"/>
              <a:defRPr/>
            </a:pPr>
            <a:r>
              <a:rPr lang="en-US" sz="1400" dirty="0"/>
              <a:t>If a student cannot be timely placed in a qualifying clinical site, a student may not be able to complete the program. </a:t>
            </a:r>
            <a:endParaRPr lang="en-US" alt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0420" name="Slide Number Placeholder 3">
            <a:extLst>
              <a:ext uri="{FF2B5EF4-FFF2-40B4-BE49-F238E27FC236}">
                <a16:creationId xmlns:a16="http://schemas.microsoft.com/office/drawing/2014/main" id="{A40A8F8D-9FA3-F11E-9803-DE55198C51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EC8D39F0-09A6-4E68-BE5E-241C3E4D56D2}" type="slidenum">
              <a:rPr lang="en-US" altLang="en-US" sz="1200" smtClean="0"/>
              <a:pPr>
                <a:spcBef>
                  <a:spcPct val="0"/>
                </a:spcBef>
                <a:buClrTx/>
                <a:buFontTx/>
                <a:buNone/>
              </a:pPr>
              <a:t>40</a:t>
            </a:fld>
            <a:endParaRPr lang="en-US" altLang="en-US" sz="12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1D80-26FD-A443-70AC-3869159A45A5}"/>
              </a:ext>
            </a:extLst>
          </p:cNvPr>
          <p:cNvSpPr>
            <a:spLocks noGrp="1"/>
          </p:cNvSpPr>
          <p:nvPr>
            <p:ph type="title"/>
          </p:nvPr>
        </p:nvSpPr>
        <p:spPr/>
        <p:txBody>
          <a:bodyPr/>
          <a:lstStyle/>
          <a:p>
            <a:pPr>
              <a:defRPr/>
            </a:pPr>
            <a:r>
              <a:rPr lang="en-US" sz="2400" dirty="0">
                <a:solidFill>
                  <a:srgbClr val="00B050"/>
                </a:solidFill>
              </a:rPr>
              <a:t>Step 11 - Required: Compete the Admission Rubric</a:t>
            </a:r>
          </a:p>
        </p:txBody>
      </p:sp>
      <p:sp>
        <p:nvSpPr>
          <p:cNvPr id="3" name="Content Placeholder 2">
            <a:extLst>
              <a:ext uri="{FF2B5EF4-FFF2-40B4-BE49-F238E27FC236}">
                <a16:creationId xmlns:a16="http://schemas.microsoft.com/office/drawing/2014/main" id="{8BF16771-1172-8837-BA2A-2D65ED5B7A39}"/>
              </a:ext>
            </a:extLst>
          </p:cNvPr>
          <p:cNvSpPr>
            <a:spLocks noGrp="1"/>
          </p:cNvSpPr>
          <p:nvPr>
            <p:ph sz="half" idx="1"/>
          </p:nvPr>
        </p:nvSpPr>
        <p:spPr>
          <a:xfrm>
            <a:off x="304800" y="1585913"/>
            <a:ext cx="4038600" cy="4495800"/>
          </a:xfrm>
        </p:spPr>
        <p:txBody>
          <a:bodyPr/>
          <a:lstStyle/>
          <a:p>
            <a:pPr>
              <a:defRPr/>
            </a:pPr>
            <a:r>
              <a:rPr lang="en-US" sz="1400" dirty="0"/>
              <a:t>Complete the Admission Rubric</a:t>
            </a:r>
          </a:p>
          <a:p>
            <a:pPr lvl="1">
              <a:defRPr/>
            </a:pPr>
            <a:r>
              <a:rPr lang="en-US" sz="1400" dirty="0">
                <a:solidFill>
                  <a:srgbClr val="FFC000"/>
                </a:solidFill>
                <a:hlinkClick r:id="rId3"/>
              </a:rPr>
              <a:t>https://www.hccs.edu/programs/areas-of-study/health-sciences/diagnostic-medical-sonography/</a:t>
            </a:r>
            <a:r>
              <a:rPr lang="en-US" sz="1400" dirty="0">
                <a:solidFill>
                  <a:srgbClr val="FFC000"/>
                </a:solidFill>
              </a:rPr>
              <a:t> </a:t>
            </a:r>
          </a:p>
          <a:p>
            <a:pPr lvl="1">
              <a:defRPr/>
            </a:pPr>
            <a:endParaRPr lang="en-US" sz="1400" dirty="0">
              <a:solidFill>
                <a:srgbClr val="FFC000"/>
              </a:solidFill>
            </a:endParaRPr>
          </a:p>
          <a:p>
            <a:pPr lvl="1">
              <a:defRPr/>
            </a:pPr>
            <a:r>
              <a:rPr lang="en-US" sz="1400" dirty="0">
                <a:effectLst/>
              </a:rPr>
              <a:t>Make sure your name matches your ID </a:t>
            </a:r>
          </a:p>
          <a:p>
            <a:pPr lvl="1">
              <a:defRPr/>
            </a:pPr>
            <a:endParaRPr lang="en-US" sz="1400" dirty="0">
              <a:effectLst/>
            </a:endParaRPr>
          </a:p>
          <a:p>
            <a:pPr lvl="1">
              <a:defRPr/>
            </a:pPr>
            <a:r>
              <a:rPr lang="en-US" sz="1400" dirty="0">
                <a:effectLst/>
              </a:rPr>
              <a:t>Email is correct and active; check often</a:t>
            </a:r>
          </a:p>
          <a:p>
            <a:pPr lvl="1">
              <a:defRPr/>
            </a:pPr>
            <a:endParaRPr lang="en-US" sz="1400" dirty="0">
              <a:effectLst/>
            </a:endParaRPr>
          </a:p>
          <a:p>
            <a:pPr lvl="1">
              <a:defRPr/>
            </a:pPr>
            <a:r>
              <a:rPr lang="en-US" sz="1400" dirty="0">
                <a:effectLst/>
              </a:rPr>
              <a:t>Link your HCC email to your personal email</a:t>
            </a:r>
          </a:p>
          <a:p>
            <a:pPr lvl="1">
              <a:defRPr/>
            </a:pPr>
            <a:endParaRPr lang="en-US" sz="1400" dirty="0">
              <a:effectLst/>
            </a:endParaRPr>
          </a:p>
          <a:p>
            <a:pPr lvl="1">
              <a:defRPr/>
            </a:pPr>
            <a:r>
              <a:rPr lang="en-US" sz="1400" dirty="0">
                <a:effectLst/>
              </a:rPr>
              <a:t>Phone number is active and create/clear out your voice mail</a:t>
            </a:r>
            <a:endParaRPr lang="en-US" sz="1400" dirty="0"/>
          </a:p>
        </p:txBody>
      </p:sp>
      <p:sp>
        <p:nvSpPr>
          <p:cNvPr id="75780" name="Slide Number Placeholder 3">
            <a:extLst>
              <a:ext uri="{FF2B5EF4-FFF2-40B4-BE49-F238E27FC236}">
                <a16:creationId xmlns:a16="http://schemas.microsoft.com/office/drawing/2014/main" id="{BC615DA1-6E2D-9CAD-CFAB-E35863BAFF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4F7B6A9D-7331-4F53-AF48-E79ECD7623BD}" type="slidenum">
              <a:rPr lang="en-US" altLang="en-US" sz="1200" smtClean="0"/>
              <a:pPr>
                <a:spcBef>
                  <a:spcPct val="0"/>
                </a:spcBef>
                <a:buClrTx/>
                <a:buFontTx/>
                <a:buNone/>
              </a:pPr>
              <a:t>41</a:t>
            </a:fld>
            <a:endParaRPr lang="en-US" altLang="en-US" sz="1200"/>
          </a:p>
        </p:txBody>
      </p:sp>
      <p:pic>
        <p:nvPicPr>
          <p:cNvPr id="75781" name="Picture 6">
            <a:extLst>
              <a:ext uri="{FF2B5EF4-FFF2-40B4-BE49-F238E27FC236}">
                <a16:creationId xmlns:a16="http://schemas.microsoft.com/office/drawing/2014/main" id="{65240784-9966-D3F4-F3FD-9AEB74F98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82700"/>
            <a:ext cx="24130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2C63-57E7-12E6-82E9-9814C9256164}"/>
              </a:ext>
            </a:extLst>
          </p:cNvPr>
          <p:cNvSpPr>
            <a:spLocks noGrp="1"/>
          </p:cNvSpPr>
          <p:nvPr>
            <p:ph type="title"/>
          </p:nvPr>
        </p:nvSpPr>
        <p:spPr/>
        <p:txBody>
          <a:bodyPr/>
          <a:lstStyle/>
          <a:p>
            <a:pPr>
              <a:defRPr/>
            </a:pPr>
            <a:r>
              <a:rPr lang="en-US" sz="2400" dirty="0">
                <a:solidFill>
                  <a:srgbClr val="00B050"/>
                </a:solidFill>
              </a:rPr>
              <a:t>Step 12 - Optional : Meet the Advisors</a:t>
            </a:r>
          </a:p>
        </p:txBody>
      </p:sp>
      <p:sp>
        <p:nvSpPr>
          <p:cNvPr id="3" name="Content Placeholder 2">
            <a:extLst>
              <a:ext uri="{FF2B5EF4-FFF2-40B4-BE49-F238E27FC236}">
                <a16:creationId xmlns:a16="http://schemas.microsoft.com/office/drawing/2014/main" id="{8566DA6D-5117-EBB8-F807-70D76D3AA309}"/>
              </a:ext>
            </a:extLst>
          </p:cNvPr>
          <p:cNvSpPr>
            <a:spLocks noGrp="1"/>
          </p:cNvSpPr>
          <p:nvPr>
            <p:ph sz="half" idx="1"/>
          </p:nvPr>
        </p:nvSpPr>
        <p:spPr>
          <a:xfrm>
            <a:off x="457200" y="1417638"/>
            <a:ext cx="4038600" cy="4678362"/>
          </a:xfrm>
        </p:spPr>
        <p:txBody>
          <a:bodyPr/>
          <a:lstStyle/>
          <a:p>
            <a:pPr>
              <a:defRPr/>
            </a:pPr>
            <a:r>
              <a:rPr lang="en-US" sz="1600" dirty="0"/>
              <a:t>Contact our advisor for consultation and review your transcript(s) and all paperwork: </a:t>
            </a:r>
          </a:p>
          <a:p>
            <a:pPr lvl="1">
              <a:defRPr/>
            </a:pPr>
            <a:r>
              <a:rPr lang="en-US" sz="1600" dirty="0"/>
              <a:t>David </a:t>
            </a:r>
            <a:r>
              <a:rPr lang="en-US" sz="1600" dirty="0" err="1"/>
              <a:t>Pereida</a:t>
            </a:r>
            <a:endParaRPr lang="en-US" sz="1600" dirty="0"/>
          </a:p>
          <a:p>
            <a:pPr lvl="2">
              <a:defRPr/>
            </a:pPr>
            <a:r>
              <a:rPr lang="en-US" sz="1600" dirty="0">
                <a:solidFill>
                  <a:srgbClr val="FFC000"/>
                </a:solidFill>
                <a:hlinkClick r:id="rId3"/>
              </a:rPr>
              <a:t>David.pereida@hccs.edu</a:t>
            </a:r>
            <a:r>
              <a:rPr lang="en-US" sz="1600" dirty="0">
                <a:solidFill>
                  <a:srgbClr val="FFC000"/>
                </a:solidFill>
              </a:rPr>
              <a:t> </a:t>
            </a:r>
            <a:r>
              <a:rPr lang="en-US" sz="1600" dirty="0"/>
              <a:t>or 713-718-5060</a:t>
            </a:r>
          </a:p>
          <a:p>
            <a:pPr marL="0" lvl="1" indent="0">
              <a:buClr>
                <a:schemeClr val="hlink"/>
              </a:buClr>
              <a:buFontTx/>
              <a:buNone/>
              <a:defRPr/>
            </a:pPr>
            <a:endParaRPr lang="en-US" sz="1600" dirty="0"/>
          </a:p>
          <a:p>
            <a:pPr marL="342900" lvl="1" indent="-342900">
              <a:buClr>
                <a:schemeClr val="hlink"/>
              </a:buClr>
              <a:buFontTx/>
              <a:buChar char="•"/>
              <a:defRPr/>
            </a:pPr>
            <a:r>
              <a:rPr lang="en-US" sz="1600" dirty="0"/>
              <a:t>If you take a prerequisite course twice, make sure to let Mr. </a:t>
            </a:r>
            <a:r>
              <a:rPr lang="en-US" sz="1600" dirty="0" err="1"/>
              <a:t>Pereida</a:t>
            </a:r>
            <a:r>
              <a:rPr lang="en-US" sz="1600" dirty="0"/>
              <a:t> knows to select the one with the higher grade</a:t>
            </a:r>
          </a:p>
          <a:p>
            <a:pPr marL="0" lvl="1" indent="0">
              <a:buClr>
                <a:schemeClr val="hlink"/>
              </a:buClr>
              <a:buFontTx/>
              <a:buNone/>
              <a:defRPr/>
            </a:pPr>
            <a:endParaRPr lang="en-US" sz="1600" dirty="0">
              <a:effectLst>
                <a:outerShdw blurRad="38100" dist="38100" dir="2700000" algn="tl">
                  <a:srgbClr val="000000">
                    <a:alpha val="43137"/>
                  </a:srgbClr>
                </a:outerShdw>
              </a:effectLst>
            </a:endParaRPr>
          </a:p>
          <a:p>
            <a:pPr marL="342900" lvl="1" indent="-342900">
              <a:buClr>
                <a:schemeClr val="hlink"/>
              </a:buClr>
              <a:buFontTx/>
              <a:buChar char="•"/>
              <a:defRPr/>
            </a:pPr>
            <a:r>
              <a:rPr lang="en-US" sz="1600" dirty="0">
                <a:effectLst>
                  <a:outerShdw blurRad="38100" dist="38100" dir="2700000" algn="tl">
                    <a:srgbClr val="000000">
                      <a:alpha val="43137"/>
                    </a:srgbClr>
                  </a:outerShdw>
                </a:effectLst>
              </a:rPr>
              <a:t>You may speak directly with a Coleman campus advisor via</a:t>
            </a:r>
          </a:p>
          <a:p>
            <a:pPr marL="0" lvl="1" indent="0">
              <a:buClr>
                <a:schemeClr val="hlink"/>
              </a:buClr>
              <a:buFontTx/>
              <a:buNone/>
              <a:defRPr/>
            </a:pPr>
            <a:r>
              <a:rPr lang="en-US" sz="1600" dirty="0">
                <a:effectLst>
                  <a:outerShdw blurRad="38100" dist="38100" dir="2700000" algn="tl">
                    <a:srgbClr val="000000">
                      <a:alpha val="43137"/>
                    </a:srgbClr>
                  </a:outerShdw>
                </a:effectLst>
              </a:rPr>
              <a:t> Zoom link (</a:t>
            </a:r>
            <a:r>
              <a:rPr lang="en-US" sz="1600" u="sng" dirty="0">
                <a:solidFill>
                  <a:srgbClr val="FFC000"/>
                </a:solidFill>
                <a:effectLst>
                  <a:outerShdw blurRad="38100" dist="38100" dir="2700000" algn="tl">
                    <a:srgbClr val="000000">
                      <a:alpha val="43137"/>
                    </a:srgbClr>
                  </a:outerShdw>
                </a:effectLst>
                <a:hlinkClick r:id="rId4"/>
              </a:rPr>
              <a:t>https://us02web.zoom.us/j/86185970156</a:t>
            </a:r>
            <a:r>
              <a:rPr lang="en-US" sz="1600" dirty="0">
                <a:effectLst>
                  <a:outerShdw blurRad="38100" dist="38100" dir="2700000" algn="tl">
                    <a:srgbClr val="000000">
                      <a:alpha val="43137"/>
                    </a:srgbClr>
                  </a:outerShdw>
                </a:effectLst>
              </a:rPr>
              <a:t>) Monday through Thursday, 9 a.m. - 6 p.m. and Friday, 8 a.m.- 5 p.m., or  in-person by visiting the campus. You may also email </a:t>
            </a:r>
            <a:r>
              <a:rPr lang="en-US" sz="1600" u="sng" dirty="0">
                <a:solidFill>
                  <a:srgbClr val="FFC000"/>
                </a:solidFill>
                <a:effectLst>
                  <a:outerShdw blurRad="38100" dist="38100" dir="2700000" algn="tl">
                    <a:srgbClr val="000000">
                      <a:alpha val="43137"/>
                    </a:srgbClr>
                  </a:outerShdw>
                </a:effectLst>
                <a:hlinkClick r:id="rId5"/>
              </a:rPr>
              <a:t>coleman.advising@hccs.edu</a:t>
            </a:r>
            <a:r>
              <a:rPr lang="en-US" sz="1600" dirty="0">
                <a:effectLst>
                  <a:outerShdw blurRad="38100" dist="38100" dir="2700000" algn="tl">
                    <a:srgbClr val="000000">
                      <a:alpha val="43137"/>
                    </a:srgbClr>
                  </a:outerShdw>
                </a:effectLst>
              </a:rPr>
              <a:t>, or leave a message at 713.718.7145.</a:t>
            </a:r>
          </a:p>
          <a:p>
            <a:pPr marL="342900" lvl="1" indent="-342900">
              <a:buClr>
                <a:schemeClr val="hlink"/>
              </a:buClr>
              <a:buFontTx/>
              <a:buChar char="•"/>
              <a:defRPr/>
            </a:pPr>
            <a:endParaRPr lang="en-US" sz="1600" dirty="0">
              <a:effectLst/>
            </a:endParaRPr>
          </a:p>
          <a:p>
            <a:pPr marL="342900" lvl="1" indent="-342900">
              <a:buClr>
                <a:schemeClr val="hlink"/>
              </a:buClr>
              <a:buFontTx/>
              <a:buChar char="•"/>
              <a:defRPr/>
            </a:pPr>
            <a:endParaRPr lang="en-US" sz="1600" dirty="0"/>
          </a:p>
          <a:p>
            <a:pPr marL="342900" lvl="1" indent="-342900">
              <a:buClr>
                <a:schemeClr val="hlink"/>
              </a:buClr>
              <a:buFontTx/>
              <a:buChar char="•"/>
              <a:defRPr/>
            </a:pPr>
            <a:endParaRPr lang="en-US" sz="1600" dirty="0"/>
          </a:p>
        </p:txBody>
      </p:sp>
      <p:pic>
        <p:nvPicPr>
          <p:cNvPr id="79876" name="Content Placeholder 3">
            <a:extLst>
              <a:ext uri="{FF2B5EF4-FFF2-40B4-BE49-F238E27FC236}">
                <a16:creationId xmlns:a16="http://schemas.microsoft.com/office/drawing/2014/main" id="{11C875D9-E810-7F91-ACA1-390946BF1A80}"/>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5486400" y="1104900"/>
            <a:ext cx="2527300" cy="5456238"/>
          </a:xfrm>
        </p:spPr>
      </p:pic>
      <p:sp>
        <p:nvSpPr>
          <p:cNvPr id="79877" name="Slide Number Placeholder 3">
            <a:extLst>
              <a:ext uri="{FF2B5EF4-FFF2-40B4-BE49-F238E27FC236}">
                <a16:creationId xmlns:a16="http://schemas.microsoft.com/office/drawing/2014/main" id="{61391313-7C54-E2C0-13EA-C7CE99C7628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D628E292-A83A-42D7-B492-74E6EE9868EE}" type="slidenum">
              <a:rPr lang="en-US" altLang="en-US" sz="1200" smtClean="0"/>
              <a:pPr>
                <a:spcBef>
                  <a:spcPct val="0"/>
                </a:spcBef>
                <a:buClrTx/>
                <a:buFontTx/>
                <a:buNone/>
              </a:pPr>
              <a:t>42</a:t>
            </a:fld>
            <a:endParaRPr lang="en-US" altLang="en-US" sz="120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764E-9FC0-41AA-D6ED-DCB495A3367D}"/>
              </a:ext>
            </a:extLst>
          </p:cNvPr>
          <p:cNvSpPr>
            <a:spLocks noGrp="1"/>
          </p:cNvSpPr>
          <p:nvPr>
            <p:ph type="title"/>
          </p:nvPr>
        </p:nvSpPr>
        <p:spPr/>
        <p:txBody>
          <a:bodyPr/>
          <a:lstStyle/>
          <a:p>
            <a:pPr>
              <a:defRPr/>
            </a:pPr>
            <a:r>
              <a:rPr lang="en-US" sz="2400" dirty="0">
                <a:solidFill>
                  <a:srgbClr val="00B050"/>
                </a:solidFill>
              </a:rPr>
              <a:t>Step 13 - Required: Compete the Online Application</a:t>
            </a:r>
          </a:p>
        </p:txBody>
      </p:sp>
      <p:sp>
        <p:nvSpPr>
          <p:cNvPr id="3" name="Content Placeholder 2">
            <a:extLst>
              <a:ext uri="{FF2B5EF4-FFF2-40B4-BE49-F238E27FC236}">
                <a16:creationId xmlns:a16="http://schemas.microsoft.com/office/drawing/2014/main" id="{68CD230E-E934-A811-D548-9FAA6D9DA28C}"/>
              </a:ext>
            </a:extLst>
          </p:cNvPr>
          <p:cNvSpPr>
            <a:spLocks noGrp="1"/>
          </p:cNvSpPr>
          <p:nvPr>
            <p:ph idx="1"/>
          </p:nvPr>
        </p:nvSpPr>
        <p:spPr>
          <a:xfrm>
            <a:off x="447675" y="1301750"/>
            <a:ext cx="8229600" cy="4495800"/>
          </a:xfrm>
        </p:spPr>
        <p:txBody>
          <a:bodyPr/>
          <a:lstStyle/>
          <a:p>
            <a:pPr>
              <a:defRPr/>
            </a:pPr>
            <a:r>
              <a:rPr lang="en-US" sz="1800" dirty="0"/>
              <a:t>Complete the online application</a:t>
            </a:r>
          </a:p>
          <a:p>
            <a:pPr lvl="1">
              <a:defRPr/>
            </a:pPr>
            <a:r>
              <a:rPr lang="en-US" sz="1800" dirty="0">
                <a:solidFill>
                  <a:srgbClr val="FFC000"/>
                </a:solidFill>
                <a:hlinkClick r:id="rId3"/>
              </a:rPr>
              <a:t>https://forms.hccs.edu/PerfectForms/PresentationServer/App.aspx/Play/7XAgAgIG?f=7XAgAgIG</a:t>
            </a:r>
            <a:r>
              <a:rPr lang="en-US" sz="1800" dirty="0">
                <a:solidFill>
                  <a:srgbClr val="FFC000"/>
                </a:solidFill>
              </a:rPr>
              <a:t> </a:t>
            </a:r>
          </a:p>
          <a:p>
            <a:pPr lvl="1">
              <a:defRPr/>
            </a:pPr>
            <a:endParaRPr lang="en-US" sz="1400" dirty="0"/>
          </a:p>
          <a:p>
            <a:pPr>
              <a:defRPr/>
            </a:pPr>
            <a:r>
              <a:rPr lang="en-US" sz="1800" dirty="0"/>
              <a:t>Make sure your information is consistent with </a:t>
            </a:r>
            <a:r>
              <a:rPr lang="en-US" sz="1800" dirty="0" err="1"/>
              <a:t>Complio</a:t>
            </a:r>
            <a:r>
              <a:rPr lang="en-US" sz="1800" dirty="0"/>
              <a:t> and the Rubric</a:t>
            </a:r>
          </a:p>
          <a:p>
            <a:pPr marL="457200" lvl="1" indent="0">
              <a:buFontTx/>
              <a:buNone/>
              <a:defRPr/>
            </a:pPr>
            <a:endParaRPr lang="en-US" sz="1400" dirty="0"/>
          </a:p>
          <a:p>
            <a:pPr lvl="1">
              <a:defRPr/>
            </a:pPr>
            <a:endParaRPr lang="en-US" sz="1400" dirty="0"/>
          </a:p>
        </p:txBody>
      </p:sp>
      <p:sp>
        <p:nvSpPr>
          <p:cNvPr id="77828" name="Slide Number Placeholder 3">
            <a:extLst>
              <a:ext uri="{FF2B5EF4-FFF2-40B4-BE49-F238E27FC236}">
                <a16:creationId xmlns:a16="http://schemas.microsoft.com/office/drawing/2014/main" id="{CC3F9203-BCF2-9CE8-7564-02B0AC9726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5546A962-99BD-42F4-9E24-48894C17F21C}" type="slidenum">
              <a:rPr lang="en-US" altLang="en-US" sz="1200" smtClean="0"/>
              <a:pPr>
                <a:spcBef>
                  <a:spcPct val="0"/>
                </a:spcBef>
                <a:buClrTx/>
                <a:buFontTx/>
                <a:buNone/>
              </a:pPr>
              <a:t>43</a:t>
            </a:fld>
            <a:endParaRPr lang="en-US" altLang="en-US" sz="12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5F58-F55A-1306-4317-D7843EF322B4}"/>
              </a:ext>
            </a:extLst>
          </p:cNvPr>
          <p:cNvSpPr>
            <a:spLocks noGrp="1"/>
          </p:cNvSpPr>
          <p:nvPr>
            <p:ph type="title"/>
          </p:nvPr>
        </p:nvSpPr>
        <p:spPr/>
        <p:txBody>
          <a:bodyPr/>
          <a:lstStyle/>
          <a:p>
            <a:r>
              <a:rPr lang="en-US" dirty="0"/>
              <a:t>FYI – Online Application </a:t>
            </a:r>
          </a:p>
        </p:txBody>
      </p:sp>
      <p:sp>
        <p:nvSpPr>
          <p:cNvPr id="3" name="Content Placeholder 2">
            <a:extLst>
              <a:ext uri="{FF2B5EF4-FFF2-40B4-BE49-F238E27FC236}">
                <a16:creationId xmlns:a16="http://schemas.microsoft.com/office/drawing/2014/main" id="{1BEA8CBE-CD33-386C-D8AA-C802295A3C43}"/>
              </a:ext>
            </a:extLst>
          </p:cNvPr>
          <p:cNvSpPr>
            <a:spLocks noGrp="1"/>
          </p:cNvSpPr>
          <p:nvPr>
            <p:ph idx="1"/>
          </p:nvPr>
        </p:nvSpPr>
        <p:spPr/>
        <p:txBody>
          <a:bodyPr/>
          <a:lstStyle/>
          <a:p>
            <a:r>
              <a:rPr lang="en-US" sz="2000" dirty="0"/>
              <a:t>Application Submission &gt; </a:t>
            </a:r>
            <a:r>
              <a:rPr lang="en-US" sz="2000" dirty="0">
                <a:solidFill>
                  <a:srgbClr val="FFC000"/>
                </a:solidFill>
              </a:rPr>
              <a:t>you get an updated email</a:t>
            </a:r>
          </a:p>
          <a:p>
            <a:endParaRPr lang="en-US" sz="2000" dirty="0"/>
          </a:p>
          <a:p>
            <a:r>
              <a:rPr lang="en-US" sz="2000" dirty="0"/>
              <a:t>Prescreen &gt; </a:t>
            </a:r>
            <a:r>
              <a:rPr lang="en-US" sz="2000" dirty="0">
                <a:solidFill>
                  <a:srgbClr val="FFC000"/>
                </a:solidFill>
              </a:rPr>
              <a:t>you get an updated email</a:t>
            </a:r>
          </a:p>
          <a:p>
            <a:endParaRPr lang="en-US" sz="2000" dirty="0"/>
          </a:p>
          <a:p>
            <a:r>
              <a:rPr lang="en-US" sz="2000" dirty="0"/>
              <a:t>Advisor review &gt; </a:t>
            </a:r>
            <a:r>
              <a:rPr lang="en-US" sz="2000" dirty="0">
                <a:solidFill>
                  <a:srgbClr val="FFC000"/>
                </a:solidFill>
              </a:rPr>
              <a:t>you get an updated email</a:t>
            </a:r>
          </a:p>
          <a:p>
            <a:endParaRPr lang="en-US" sz="2000" dirty="0"/>
          </a:p>
          <a:p>
            <a:r>
              <a:rPr lang="en-US" sz="2000" dirty="0"/>
              <a:t>Program Review &gt;</a:t>
            </a:r>
          </a:p>
          <a:p>
            <a:endParaRPr lang="en-US" sz="2000" dirty="0"/>
          </a:p>
          <a:p>
            <a:r>
              <a:rPr lang="en-US" sz="2000" dirty="0"/>
              <a:t>If Qualified/In progress approved, Admission Ranking &gt; </a:t>
            </a:r>
            <a:r>
              <a:rPr lang="en-US" sz="2000" dirty="0">
                <a:solidFill>
                  <a:srgbClr val="FFC000"/>
                </a:solidFill>
              </a:rPr>
              <a:t>you get an updated email</a:t>
            </a:r>
          </a:p>
          <a:p>
            <a:endParaRPr lang="en-US" sz="2000" dirty="0"/>
          </a:p>
          <a:p>
            <a:r>
              <a:rPr lang="en-US" sz="2000" dirty="0"/>
              <a:t>If selected for admission, Letter of Intent &gt; Complete &amp; Close/ Denied &amp; Close </a:t>
            </a:r>
            <a:r>
              <a:rPr lang="en-US" sz="2000" dirty="0">
                <a:solidFill>
                  <a:srgbClr val="FFC000"/>
                </a:solidFill>
              </a:rPr>
              <a:t>you get an updated email</a:t>
            </a:r>
          </a:p>
          <a:p>
            <a:endParaRPr lang="en-US" sz="2000" dirty="0"/>
          </a:p>
        </p:txBody>
      </p:sp>
      <p:sp>
        <p:nvSpPr>
          <p:cNvPr id="4" name="Slide Number Placeholder 3">
            <a:extLst>
              <a:ext uri="{FF2B5EF4-FFF2-40B4-BE49-F238E27FC236}">
                <a16:creationId xmlns:a16="http://schemas.microsoft.com/office/drawing/2014/main" id="{CA114DE0-0FC2-58D0-FB19-83D604A16166}"/>
              </a:ext>
            </a:extLst>
          </p:cNvPr>
          <p:cNvSpPr>
            <a:spLocks noGrp="1"/>
          </p:cNvSpPr>
          <p:nvPr>
            <p:ph type="sldNum" sz="quarter" idx="12"/>
          </p:nvPr>
        </p:nvSpPr>
        <p:spPr/>
        <p:txBody>
          <a:bodyPr/>
          <a:lstStyle/>
          <a:p>
            <a:pPr>
              <a:defRPr/>
            </a:pPr>
            <a:fld id="{A76C5671-8A2E-4178-9BE1-F20487717D5D}" type="slidenum">
              <a:rPr lang="en-US" altLang="en-US" smtClean="0"/>
              <a:pPr>
                <a:defRPr/>
              </a:pPr>
              <a:t>44</a:t>
            </a:fld>
            <a:endParaRPr lang="en-US" altLang="en-US"/>
          </a:p>
        </p:txBody>
      </p:sp>
    </p:spTree>
    <p:extLst>
      <p:ext uri="{BB962C8B-B14F-4D97-AF65-F5344CB8AC3E}">
        <p14:creationId xmlns:p14="http://schemas.microsoft.com/office/powerpoint/2010/main" val="384062226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E7BE-0885-ECCD-BD4D-162B476E42D2}"/>
              </a:ext>
            </a:extLst>
          </p:cNvPr>
          <p:cNvSpPr>
            <a:spLocks noGrp="1"/>
          </p:cNvSpPr>
          <p:nvPr>
            <p:ph type="title"/>
          </p:nvPr>
        </p:nvSpPr>
        <p:spPr/>
        <p:txBody>
          <a:bodyPr/>
          <a:lstStyle/>
          <a:p>
            <a:pPr>
              <a:defRPr/>
            </a:pPr>
            <a:r>
              <a:rPr lang="en-US" sz="2400" dirty="0">
                <a:solidFill>
                  <a:srgbClr val="00B050"/>
                </a:solidFill>
              </a:rPr>
              <a:t>Step 14 - Required: Wait for Results</a:t>
            </a:r>
          </a:p>
        </p:txBody>
      </p:sp>
      <p:sp>
        <p:nvSpPr>
          <p:cNvPr id="3" name="Content Placeholder 2">
            <a:extLst>
              <a:ext uri="{FF2B5EF4-FFF2-40B4-BE49-F238E27FC236}">
                <a16:creationId xmlns:a16="http://schemas.microsoft.com/office/drawing/2014/main" id="{E4A92141-830C-4DD1-1702-5CBAB1958B2B}"/>
              </a:ext>
            </a:extLst>
          </p:cNvPr>
          <p:cNvSpPr>
            <a:spLocks noGrp="1"/>
          </p:cNvSpPr>
          <p:nvPr>
            <p:ph idx="1"/>
          </p:nvPr>
        </p:nvSpPr>
        <p:spPr>
          <a:xfrm>
            <a:off x="457200" y="1524000"/>
            <a:ext cx="8229600" cy="4419600"/>
          </a:xfrm>
        </p:spPr>
        <p:txBody>
          <a:bodyPr/>
          <a:lstStyle/>
          <a:p>
            <a:pPr>
              <a:defRPr/>
            </a:pPr>
            <a:r>
              <a:rPr lang="en-US" sz="2800" baseline="30000" dirty="0"/>
              <a:t>Contact us after the Application Status Notification deadline for results if you don’t hear from us</a:t>
            </a:r>
          </a:p>
          <a:p>
            <a:pPr>
              <a:defRPr/>
            </a:pPr>
            <a:endParaRPr lang="en-US" sz="1600" dirty="0"/>
          </a:p>
        </p:txBody>
      </p:sp>
      <p:sp>
        <p:nvSpPr>
          <p:cNvPr id="81924" name="Slide Number Placeholder 3">
            <a:extLst>
              <a:ext uri="{FF2B5EF4-FFF2-40B4-BE49-F238E27FC236}">
                <a16:creationId xmlns:a16="http://schemas.microsoft.com/office/drawing/2014/main" id="{31574DC6-F169-6605-7AE5-7941D7366F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C7B1B956-2DC9-4F22-9695-D8A584CBA9ED}" type="slidenum">
              <a:rPr lang="en-US" altLang="en-US" sz="1200" smtClean="0"/>
              <a:pPr>
                <a:spcBef>
                  <a:spcPct val="0"/>
                </a:spcBef>
                <a:buClrTx/>
                <a:buFontTx/>
                <a:buNone/>
              </a:pPr>
              <a:t>45</a:t>
            </a:fld>
            <a:endParaRPr lang="en-US" altLang="en-US" sz="1200"/>
          </a:p>
        </p:txBody>
      </p:sp>
      <p:pic>
        <p:nvPicPr>
          <p:cNvPr id="81925" name="Picture 4">
            <a:extLst>
              <a:ext uri="{FF2B5EF4-FFF2-40B4-BE49-F238E27FC236}">
                <a16:creationId xmlns:a16="http://schemas.microsoft.com/office/drawing/2014/main" id="{950F066B-A481-1AA6-4527-ABC8F60B2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04885"/>
            <a:ext cx="6111025" cy="344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59674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B4CC68B-E823-102F-E0B9-C644B3FB685D}"/>
              </a:ext>
            </a:extLst>
          </p:cNvPr>
          <p:cNvSpPr>
            <a:spLocks noGrp="1" noChangeArrowheads="1"/>
          </p:cNvSpPr>
          <p:nvPr>
            <p:ph type="title"/>
          </p:nvPr>
        </p:nvSpPr>
        <p:spPr/>
        <p:txBody>
          <a:bodyPr/>
          <a:lstStyle/>
          <a:p>
            <a:pPr eaLnBrk="1" hangingPunct="1">
              <a:defRPr/>
            </a:pPr>
            <a:r>
              <a:rPr lang="en-US" u="sng" dirty="0"/>
              <a:t>STUDENT SELECTION</a:t>
            </a:r>
            <a:endParaRPr lang="en-US" sz="2000" b="0" dirty="0">
              <a:effectLst/>
            </a:endParaRPr>
          </a:p>
        </p:txBody>
      </p:sp>
      <p:sp>
        <p:nvSpPr>
          <p:cNvPr id="35843" name="Rectangle 3">
            <a:extLst>
              <a:ext uri="{FF2B5EF4-FFF2-40B4-BE49-F238E27FC236}">
                <a16:creationId xmlns:a16="http://schemas.microsoft.com/office/drawing/2014/main" id="{DCE8DFA5-2209-7517-0678-B1D5B0AB7FA2}"/>
              </a:ext>
            </a:extLst>
          </p:cNvPr>
          <p:cNvSpPr>
            <a:spLocks noGrp="1" noChangeArrowheads="1"/>
          </p:cNvSpPr>
          <p:nvPr>
            <p:ph sz="half" idx="1"/>
          </p:nvPr>
        </p:nvSpPr>
        <p:spPr>
          <a:xfrm>
            <a:off x="457200" y="1600200"/>
            <a:ext cx="7696200" cy="4495800"/>
          </a:xfrm>
        </p:spPr>
        <p:txBody>
          <a:bodyPr/>
          <a:lstStyle/>
          <a:p>
            <a:pPr marL="0" indent="0">
              <a:buFontTx/>
              <a:buNone/>
              <a:defRPr/>
            </a:pPr>
            <a:r>
              <a:rPr lang="en-US" sz="1800" dirty="0">
                <a:effectLst/>
              </a:rPr>
              <a:t>Students are selected based on a point system, which includes several different factors.  The grades the applicants attained in courses that are required in advance of the program including:</a:t>
            </a:r>
          </a:p>
          <a:p>
            <a:pPr marL="0" indent="0">
              <a:buFontTx/>
              <a:buNone/>
              <a:defRPr/>
            </a:pPr>
            <a:endParaRPr lang="en-US" sz="1800" dirty="0">
              <a:effectLst/>
            </a:endParaRPr>
          </a:p>
          <a:p>
            <a:pPr marL="0" indent="0">
              <a:buFontTx/>
              <a:buNone/>
              <a:defRPr/>
            </a:pPr>
            <a:r>
              <a:rPr lang="en-US" altLang="en-US" sz="1800" b="1" dirty="0">
                <a:solidFill>
                  <a:srgbClr val="FFC000"/>
                </a:solidFill>
                <a:effectLst/>
              </a:rPr>
              <a:t>Academic Performance 75%</a:t>
            </a:r>
          </a:p>
          <a:p>
            <a:pPr lvl="1">
              <a:defRPr/>
            </a:pPr>
            <a:r>
              <a:rPr lang="en-US" sz="1400" dirty="0">
                <a:effectLst/>
              </a:rPr>
              <a:t>Overall GPA </a:t>
            </a:r>
          </a:p>
          <a:p>
            <a:pPr lvl="1">
              <a:defRPr/>
            </a:pPr>
            <a:r>
              <a:rPr lang="en-US" sz="1400" dirty="0">
                <a:effectLst/>
              </a:rPr>
              <a:t>Cumulative GPA: Student must maintain a minimum of cumulative GPA of 2.50 or higher</a:t>
            </a:r>
          </a:p>
          <a:p>
            <a:pPr lvl="1">
              <a:defRPr/>
            </a:pPr>
            <a:r>
              <a:rPr lang="en-US" sz="1400" dirty="0">
                <a:effectLst/>
              </a:rPr>
              <a:t>Grades for all the prerequisite courses</a:t>
            </a:r>
          </a:p>
          <a:p>
            <a:pPr marL="457200" lvl="1" indent="0">
              <a:buFontTx/>
              <a:buNone/>
              <a:defRPr/>
            </a:pPr>
            <a:endParaRPr lang="en-US" altLang="en-US" sz="1400" dirty="0">
              <a:effectLst/>
            </a:endParaRPr>
          </a:p>
          <a:p>
            <a:pPr marL="0" lvl="1" indent="0">
              <a:buFontTx/>
              <a:buNone/>
              <a:defRPr/>
            </a:pPr>
            <a:r>
              <a:rPr lang="en-US" altLang="en-US" sz="1800" b="1" dirty="0">
                <a:solidFill>
                  <a:srgbClr val="FFC000"/>
                </a:solidFill>
                <a:effectLst/>
              </a:rPr>
              <a:t>HESI Exam 25%</a:t>
            </a:r>
          </a:p>
          <a:p>
            <a:pPr marL="457200" lvl="1" indent="0">
              <a:buFontTx/>
              <a:buNone/>
              <a:defRPr/>
            </a:pPr>
            <a:endParaRPr lang="en-US" sz="1400" dirty="0">
              <a:effectLst/>
            </a:endParaRPr>
          </a:p>
          <a:p>
            <a:pPr marL="0" indent="0">
              <a:buFontTx/>
              <a:buNone/>
              <a:defRPr/>
            </a:pPr>
            <a:r>
              <a:rPr lang="en-US" sz="1800" b="1" dirty="0">
                <a:effectLst/>
              </a:rPr>
              <a:t>Completion of Immunizations</a:t>
            </a:r>
          </a:p>
          <a:p>
            <a:pPr marL="0" indent="0">
              <a:buFontTx/>
              <a:buNone/>
              <a:defRPr/>
            </a:pPr>
            <a:endParaRPr lang="en-US" sz="1800" b="1" dirty="0">
              <a:effectLst/>
            </a:endParaRPr>
          </a:p>
          <a:p>
            <a:pPr marL="0" indent="0">
              <a:buFontTx/>
              <a:buNone/>
              <a:defRPr/>
            </a:pPr>
            <a:r>
              <a:rPr lang="en-US" sz="1800" b="1" dirty="0">
                <a:solidFill>
                  <a:srgbClr val="FFFF00"/>
                </a:solidFill>
                <a:effectLst/>
              </a:rPr>
              <a:t>Note:  If you don’t get accepted in the program, you need to improve your academic performance or the HESI exam score.</a:t>
            </a:r>
          </a:p>
          <a:p>
            <a:pPr>
              <a:defRPr/>
            </a:pPr>
            <a:endParaRPr lang="en-US" sz="1800" dirty="0">
              <a:effectLst/>
            </a:endParaRPr>
          </a:p>
          <a:p>
            <a:pPr marL="0" indent="0">
              <a:buFontTx/>
              <a:buNone/>
              <a:defRPr/>
            </a:pPr>
            <a:endParaRPr lang="en-US" sz="2000" dirty="0">
              <a:effectLst/>
            </a:endParaRPr>
          </a:p>
        </p:txBody>
      </p:sp>
      <p:sp>
        <p:nvSpPr>
          <p:cNvPr id="83972" name="Slide Number Placeholder 5">
            <a:extLst>
              <a:ext uri="{FF2B5EF4-FFF2-40B4-BE49-F238E27FC236}">
                <a16:creationId xmlns:a16="http://schemas.microsoft.com/office/drawing/2014/main" id="{BB5A122E-A5F7-2305-17DB-892CDE9165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63BBC62A-BD9E-4782-A719-224712CCF737}" type="slidenum">
              <a:rPr lang="en-US" altLang="en-US" sz="1200" smtClean="0"/>
              <a:pPr>
                <a:spcBef>
                  <a:spcPct val="0"/>
                </a:spcBef>
                <a:buClrTx/>
                <a:buFontTx/>
                <a:buNone/>
              </a:pPr>
              <a:t>46</a:t>
            </a:fld>
            <a:endParaRPr lang="en-US" altLang="en-US" sz="1200"/>
          </a:p>
        </p:txBody>
      </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F529-A634-E3B5-28F3-565950BC4F86}"/>
              </a:ext>
            </a:extLst>
          </p:cNvPr>
          <p:cNvSpPr>
            <a:spLocks noGrp="1"/>
          </p:cNvSpPr>
          <p:nvPr>
            <p:ph type="title"/>
          </p:nvPr>
        </p:nvSpPr>
        <p:spPr/>
        <p:txBody>
          <a:bodyPr/>
          <a:lstStyle/>
          <a:p>
            <a:pPr>
              <a:defRPr/>
            </a:pPr>
            <a:r>
              <a:rPr lang="en-US" dirty="0"/>
              <a:t>Program Rubric</a:t>
            </a:r>
            <a:br>
              <a:rPr lang="en-US" dirty="0"/>
            </a:br>
            <a:r>
              <a:rPr lang="en-US" dirty="0"/>
              <a:t>Example for Class of 2023</a:t>
            </a:r>
          </a:p>
        </p:txBody>
      </p:sp>
      <p:sp>
        <p:nvSpPr>
          <p:cNvPr id="86020" name="Slide Number Placeholder 3">
            <a:extLst>
              <a:ext uri="{FF2B5EF4-FFF2-40B4-BE49-F238E27FC236}">
                <a16:creationId xmlns:a16="http://schemas.microsoft.com/office/drawing/2014/main" id="{CDC99228-DE89-6BFD-368D-B4D2116AD34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703D7BCF-17CE-4780-A34D-A1C79696FA87}" type="slidenum">
              <a:rPr lang="en-US" altLang="en-US" sz="1200" smtClean="0"/>
              <a:pPr>
                <a:spcBef>
                  <a:spcPct val="0"/>
                </a:spcBef>
                <a:buClrTx/>
                <a:buFontTx/>
                <a:buNone/>
              </a:pPr>
              <a:t>47</a:t>
            </a:fld>
            <a:endParaRPr lang="en-US" altLang="en-US" sz="1200"/>
          </a:p>
        </p:txBody>
      </p:sp>
      <p:pic>
        <p:nvPicPr>
          <p:cNvPr id="86021" name="Picture 5">
            <a:extLst>
              <a:ext uri="{FF2B5EF4-FFF2-40B4-BE49-F238E27FC236}">
                <a16:creationId xmlns:a16="http://schemas.microsoft.com/office/drawing/2014/main" id="{7B528BCD-4E2E-B9E3-CFEB-FBBD29468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60062"/>
            <a:ext cx="8382000" cy="408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a:extLst>
              <a:ext uri="{FF2B5EF4-FFF2-40B4-BE49-F238E27FC236}">
                <a16:creationId xmlns:a16="http://schemas.microsoft.com/office/drawing/2014/main" id="{6CC81D61-0AF7-89D0-3876-DEFC4B247B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36D74D40-26C1-49AA-8F66-03217E4A48A7}" type="slidenum">
              <a:rPr lang="en-US" altLang="en-US" sz="1200" smtClean="0"/>
              <a:pPr>
                <a:spcBef>
                  <a:spcPct val="0"/>
                </a:spcBef>
                <a:buClrTx/>
                <a:buFontTx/>
                <a:buNone/>
              </a:pPr>
              <a:t>48</a:t>
            </a:fld>
            <a:endParaRPr lang="en-US" altLang="en-US" sz="1200"/>
          </a:p>
        </p:txBody>
      </p:sp>
      <p:sp>
        <p:nvSpPr>
          <p:cNvPr id="41986" name="Rectangle 2">
            <a:extLst>
              <a:ext uri="{FF2B5EF4-FFF2-40B4-BE49-F238E27FC236}">
                <a16:creationId xmlns:a16="http://schemas.microsoft.com/office/drawing/2014/main" id="{9C34DD6E-8A5C-134A-5E91-9F3E168BF0D4}"/>
              </a:ext>
            </a:extLst>
          </p:cNvPr>
          <p:cNvSpPr>
            <a:spLocks noGrp="1" noChangeArrowheads="1"/>
          </p:cNvSpPr>
          <p:nvPr>
            <p:ph type="title"/>
          </p:nvPr>
        </p:nvSpPr>
        <p:spPr>
          <a:xfrm>
            <a:off x="457200" y="274638"/>
            <a:ext cx="8229600" cy="868362"/>
          </a:xfrm>
        </p:spPr>
        <p:txBody>
          <a:bodyPr/>
          <a:lstStyle/>
          <a:p>
            <a:pPr eaLnBrk="1" hangingPunct="1">
              <a:defRPr/>
            </a:pPr>
            <a:r>
              <a:rPr lang="en-US" i="1" dirty="0"/>
              <a:t>Student Selection Process</a:t>
            </a:r>
          </a:p>
        </p:txBody>
      </p:sp>
      <p:sp>
        <p:nvSpPr>
          <p:cNvPr id="41987" name="Rectangle 3">
            <a:extLst>
              <a:ext uri="{FF2B5EF4-FFF2-40B4-BE49-F238E27FC236}">
                <a16:creationId xmlns:a16="http://schemas.microsoft.com/office/drawing/2014/main" id="{1ED2CCDC-EE0B-DCFB-90CE-D461F7406CA1}"/>
              </a:ext>
            </a:extLst>
          </p:cNvPr>
          <p:cNvSpPr>
            <a:spLocks noGrp="1" noChangeArrowheads="1"/>
          </p:cNvSpPr>
          <p:nvPr>
            <p:ph type="body" idx="1"/>
          </p:nvPr>
        </p:nvSpPr>
        <p:spPr>
          <a:xfrm>
            <a:off x="685800" y="1371600"/>
            <a:ext cx="8001000" cy="5257800"/>
          </a:xfrm>
        </p:spPr>
        <p:txBody>
          <a:bodyPr/>
          <a:lstStyle/>
          <a:p>
            <a:pPr eaLnBrk="1" hangingPunct="1">
              <a:defRPr/>
            </a:pPr>
            <a:r>
              <a:rPr lang="en-US" sz="1800" dirty="0">
                <a:solidFill>
                  <a:schemeClr val="tx2"/>
                </a:solidFill>
              </a:rPr>
              <a:t>The DMSO program receives an average of 200+ applications each year</a:t>
            </a:r>
          </a:p>
          <a:p>
            <a:pPr marL="0" indent="0" eaLnBrk="1" hangingPunct="1">
              <a:buFontTx/>
              <a:buNone/>
              <a:defRPr/>
            </a:pPr>
            <a:endParaRPr lang="en-US" sz="1800" dirty="0">
              <a:solidFill>
                <a:schemeClr val="tx2"/>
              </a:solidFill>
            </a:endParaRPr>
          </a:p>
          <a:p>
            <a:pPr eaLnBrk="1" hangingPunct="1">
              <a:defRPr/>
            </a:pPr>
            <a:r>
              <a:rPr lang="en-US" sz="1800" dirty="0">
                <a:solidFill>
                  <a:schemeClr val="tx2"/>
                </a:solidFill>
              </a:rPr>
              <a:t>The program accepts up to 26 students in the fall and 16 in the spring semester</a:t>
            </a:r>
          </a:p>
          <a:p>
            <a:pPr lvl="1" eaLnBrk="1" hangingPunct="1">
              <a:defRPr/>
            </a:pPr>
            <a:r>
              <a:rPr lang="en-US" sz="1800" dirty="0">
                <a:solidFill>
                  <a:schemeClr val="tx2"/>
                </a:solidFill>
              </a:rPr>
              <a:t>Mixture of ATC and AAS students</a:t>
            </a:r>
          </a:p>
          <a:p>
            <a:pPr lvl="1" eaLnBrk="1" hangingPunct="1">
              <a:defRPr/>
            </a:pPr>
            <a:r>
              <a:rPr lang="en-US" sz="1800" dirty="0">
                <a:solidFill>
                  <a:schemeClr val="tx2"/>
                </a:solidFill>
              </a:rPr>
              <a:t>Early and final deadline</a:t>
            </a:r>
          </a:p>
          <a:p>
            <a:pPr lvl="1" eaLnBrk="1" hangingPunct="1">
              <a:defRPr/>
            </a:pPr>
            <a:endParaRPr lang="en-US" sz="1800" dirty="0">
              <a:solidFill>
                <a:schemeClr val="tx2"/>
              </a:solidFill>
            </a:endParaRPr>
          </a:p>
          <a:p>
            <a:pPr eaLnBrk="1" hangingPunct="1">
              <a:defRPr/>
            </a:pPr>
            <a:r>
              <a:rPr lang="en-US" sz="1800" dirty="0">
                <a:solidFill>
                  <a:schemeClr val="tx2"/>
                </a:solidFill>
              </a:rPr>
              <a:t>Students with all high score will be selected based on the highest cumulative GPA</a:t>
            </a:r>
          </a:p>
          <a:p>
            <a:pPr eaLnBrk="1" hangingPunct="1">
              <a:defRPr/>
            </a:pPr>
            <a:endParaRPr lang="en-US" sz="1800" dirty="0">
              <a:solidFill>
                <a:schemeClr val="tx2"/>
              </a:solidFill>
            </a:endParaRPr>
          </a:p>
          <a:p>
            <a:pPr eaLnBrk="1" hangingPunct="1">
              <a:defRPr/>
            </a:pPr>
            <a:r>
              <a:rPr lang="en-US" sz="1800" dirty="0">
                <a:solidFill>
                  <a:schemeClr val="tx2"/>
                </a:solidFill>
              </a:rPr>
              <a:t>Students have 5 days to respond to the acceptance letter.  After the 5th day, program has the right to pass that offer to the next prospective student</a:t>
            </a:r>
          </a:p>
          <a:p>
            <a:pPr eaLnBrk="1" hangingPunct="1">
              <a:buFontTx/>
              <a:buNone/>
              <a:defRPr/>
            </a:pPr>
            <a:endParaRPr lang="en-US" sz="1800" dirty="0">
              <a:solidFill>
                <a:schemeClr val="tx2"/>
              </a:solidFill>
            </a:endParaRPr>
          </a:p>
          <a:p>
            <a:pPr eaLnBrk="1" hangingPunct="1">
              <a:defRPr/>
            </a:pPr>
            <a:r>
              <a:rPr lang="en-US" sz="1800" dirty="0">
                <a:solidFill>
                  <a:schemeClr val="tx2"/>
                </a:solidFill>
              </a:rPr>
              <a:t>If accepted, students must pay for tuition at least three weeks before the first day of school and attend a program orientation/registration session is required before the first day of school </a:t>
            </a:r>
          </a:p>
          <a:p>
            <a:pPr eaLnBrk="1" hangingPunct="1">
              <a:defRPr/>
            </a:pPr>
            <a:endParaRPr lang="en-US" sz="1400" dirty="0">
              <a:solidFill>
                <a:schemeClr val="tx2"/>
              </a:solidFill>
            </a:endParaRPr>
          </a:p>
        </p:txBody>
      </p:sp>
    </p:spTree>
    <p:custDataLst>
      <p:tags r:id="rId1"/>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a:extLst>
              <a:ext uri="{FF2B5EF4-FFF2-40B4-BE49-F238E27FC236}">
                <a16:creationId xmlns:a16="http://schemas.microsoft.com/office/drawing/2014/main" id="{D6075B71-B576-95B9-649B-2FD037CA0F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4DD0F860-BEA3-4A6D-B6C0-116FA2DE518B}" type="slidenum">
              <a:rPr lang="en-US" altLang="en-US" sz="1200" smtClean="0"/>
              <a:pPr>
                <a:spcBef>
                  <a:spcPct val="0"/>
                </a:spcBef>
                <a:buClrTx/>
                <a:buFontTx/>
                <a:buNone/>
              </a:pPr>
              <a:t>49</a:t>
            </a:fld>
            <a:endParaRPr lang="en-US" altLang="en-US" sz="1200"/>
          </a:p>
        </p:txBody>
      </p:sp>
      <p:sp>
        <p:nvSpPr>
          <p:cNvPr id="41986" name="Rectangle 2">
            <a:extLst>
              <a:ext uri="{FF2B5EF4-FFF2-40B4-BE49-F238E27FC236}">
                <a16:creationId xmlns:a16="http://schemas.microsoft.com/office/drawing/2014/main" id="{347DF0E5-7552-F639-74FE-E03156AAB4AF}"/>
              </a:ext>
            </a:extLst>
          </p:cNvPr>
          <p:cNvSpPr>
            <a:spLocks noGrp="1" noChangeArrowheads="1"/>
          </p:cNvSpPr>
          <p:nvPr>
            <p:ph type="title"/>
          </p:nvPr>
        </p:nvSpPr>
        <p:spPr>
          <a:xfrm>
            <a:off x="457200" y="274638"/>
            <a:ext cx="8229600" cy="868362"/>
          </a:xfrm>
        </p:spPr>
        <p:txBody>
          <a:bodyPr/>
          <a:lstStyle/>
          <a:p>
            <a:pPr eaLnBrk="1" hangingPunct="1">
              <a:defRPr/>
            </a:pPr>
            <a:r>
              <a:rPr lang="en-US" i="1" dirty="0"/>
              <a:t>Student Selection Process</a:t>
            </a:r>
          </a:p>
        </p:txBody>
      </p:sp>
      <p:sp>
        <p:nvSpPr>
          <p:cNvPr id="41987" name="Rectangle 3">
            <a:extLst>
              <a:ext uri="{FF2B5EF4-FFF2-40B4-BE49-F238E27FC236}">
                <a16:creationId xmlns:a16="http://schemas.microsoft.com/office/drawing/2014/main" id="{7FEBD3AF-6D79-CB05-0875-6B561EAD264D}"/>
              </a:ext>
            </a:extLst>
          </p:cNvPr>
          <p:cNvSpPr>
            <a:spLocks noGrp="1" noChangeArrowheads="1"/>
          </p:cNvSpPr>
          <p:nvPr>
            <p:ph type="body" idx="1"/>
          </p:nvPr>
        </p:nvSpPr>
        <p:spPr>
          <a:xfrm>
            <a:off x="685800" y="1143000"/>
            <a:ext cx="8001000" cy="5486400"/>
          </a:xfrm>
        </p:spPr>
        <p:txBody>
          <a:bodyPr/>
          <a:lstStyle/>
          <a:p>
            <a:pPr eaLnBrk="1" hangingPunct="1">
              <a:defRPr/>
            </a:pPr>
            <a:endParaRPr lang="en-US" sz="1800" dirty="0">
              <a:solidFill>
                <a:schemeClr val="tx2"/>
              </a:solidFill>
            </a:endParaRPr>
          </a:p>
          <a:p>
            <a:pPr eaLnBrk="1" hangingPunct="1">
              <a:defRPr/>
            </a:pPr>
            <a:r>
              <a:rPr lang="en-US" sz="1800" dirty="0">
                <a:solidFill>
                  <a:schemeClr val="tx2"/>
                </a:solidFill>
              </a:rPr>
              <a:t>Once accepted, a condition of clinical assignment is the passing of a criminal background check and drug screening at an agency approved by HCCS after acceptance but prior to clinical observation in first semester.</a:t>
            </a:r>
          </a:p>
          <a:p>
            <a:pPr marL="0" indent="0" eaLnBrk="1" hangingPunct="1">
              <a:buFontTx/>
              <a:buNone/>
              <a:defRPr/>
            </a:pPr>
            <a:endParaRPr lang="en-US" sz="1800" dirty="0">
              <a:solidFill>
                <a:schemeClr val="tx2"/>
              </a:solidFill>
            </a:endParaRPr>
          </a:p>
          <a:p>
            <a:pPr eaLnBrk="1" hangingPunct="1">
              <a:defRPr/>
            </a:pPr>
            <a:r>
              <a:rPr lang="en-US" sz="1800" dirty="0">
                <a:solidFill>
                  <a:schemeClr val="tx2"/>
                </a:solidFill>
              </a:rPr>
              <a:t>Background check: If you have anything more than parking tickets, you need to declare it with the ARDMS </a:t>
            </a:r>
          </a:p>
          <a:p>
            <a:pPr lvl="1" eaLnBrk="1" hangingPunct="1">
              <a:defRPr/>
            </a:pPr>
            <a:r>
              <a:rPr lang="en-US" sz="1800" dirty="0">
                <a:solidFill>
                  <a:srgbClr val="FFC000"/>
                </a:solidFill>
              </a:rPr>
              <a:t>http://www.ardms.org/Discover-ARDMS/compliance/Pages/default.aspx</a:t>
            </a:r>
          </a:p>
          <a:p>
            <a:pPr lvl="1" eaLnBrk="1" hangingPunct="1">
              <a:defRPr/>
            </a:pPr>
            <a:r>
              <a:rPr lang="en-US" sz="1800" dirty="0">
                <a:solidFill>
                  <a:schemeClr val="tx2"/>
                </a:solidFill>
              </a:rPr>
              <a:t>This process can take up to 6 months to complete.  You will not be able to enroll in the spring semester if you are not cleared in your background check</a:t>
            </a:r>
          </a:p>
          <a:p>
            <a:pPr lvl="1" eaLnBrk="1" hangingPunct="1">
              <a:defRPr/>
            </a:pPr>
            <a:endParaRPr lang="en-US" sz="1800" dirty="0">
              <a:solidFill>
                <a:schemeClr val="tx2"/>
              </a:solidFill>
            </a:endParaRP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6CF1B852-D56C-E0B9-A65E-5EABCA4090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C9DAD8A8-3107-434E-8A45-260B476D73BC}" type="slidenum">
              <a:rPr lang="en-US" altLang="en-US" sz="1200" smtClean="0"/>
              <a:pPr>
                <a:spcBef>
                  <a:spcPct val="0"/>
                </a:spcBef>
                <a:buClrTx/>
                <a:buFontTx/>
                <a:buNone/>
              </a:pPr>
              <a:t>5</a:t>
            </a:fld>
            <a:endParaRPr lang="en-US" altLang="en-US" sz="1200"/>
          </a:p>
        </p:txBody>
      </p:sp>
      <p:sp>
        <p:nvSpPr>
          <p:cNvPr id="32770" name="Rectangle 2">
            <a:extLst>
              <a:ext uri="{FF2B5EF4-FFF2-40B4-BE49-F238E27FC236}">
                <a16:creationId xmlns:a16="http://schemas.microsoft.com/office/drawing/2014/main" id="{00B7B395-4325-20C8-57C1-FA4CA18BDA6C}"/>
              </a:ext>
            </a:extLst>
          </p:cNvPr>
          <p:cNvSpPr>
            <a:spLocks noGrp="1" noChangeArrowheads="1"/>
          </p:cNvSpPr>
          <p:nvPr>
            <p:ph type="title"/>
          </p:nvPr>
        </p:nvSpPr>
        <p:spPr/>
        <p:txBody>
          <a:bodyPr/>
          <a:lstStyle/>
          <a:p>
            <a:pPr eaLnBrk="1" hangingPunct="1">
              <a:defRPr/>
            </a:pPr>
            <a:r>
              <a:rPr lang="en-US" sz="3200" i="1" dirty="0"/>
              <a:t>What Sonographers Do Ultimately</a:t>
            </a:r>
          </a:p>
        </p:txBody>
      </p:sp>
      <p:sp>
        <p:nvSpPr>
          <p:cNvPr id="32771" name="Rectangle 3">
            <a:extLst>
              <a:ext uri="{FF2B5EF4-FFF2-40B4-BE49-F238E27FC236}">
                <a16:creationId xmlns:a16="http://schemas.microsoft.com/office/drawing/2014/main" id="{F247E134-0A14-EC3A-A4C1-7C928C9E9860}"/>
              </a:ext>
            </a:extLst>
          </p:cNvPr>
          <p:cNvSpPr>
            <a:spLocks noGrp="1" noChangeArrowheads="1"/>
          </p:cNvSpPr>
          <p:nvPr>
            <p:ph type="body" idx="1"/>
          </p:nvPr>
        </p:nvSpPr>
        <p:spPr>
          <a:xfrm>
            <a:off x="457200" y="1600200"/>
            <a:ext cx="8229600" cy="4724400"/>
          </a:xfrm>
        </p:spPr>
        <p:txBody>
          <a:bodyPr/>
          <a:lstStyle/>
          <a:p>
            <a:pPr eaLnBrk="1" hangingPunct="1">
              <a:defRPr/>
            </a:pPr>
            <a:r>
              <a:rPr lang="en-US" sz="1600" dirty="0"/>
              <a:t>Direct Patient Care</a:t>
            </a:r>
          </a:p>
          <a:p>
            <a:pPr lvl="1" eaLnBrk="1" hangingPunct="1">
              <a:defRPr/>
            </a:pPr>
            <a:r>
              <a:rPr lang="en-US" sz="1600" dirty="0"/>
              <a:t>Spend significant amounts of time with patients</a:t>
            </a:r>
          </a:p>
          <a:p>
            <a:pPr lvl="2" eaLnBrk="1" hangingPunct="1">
              <a:defRPr/>
            </a:pPr>
            <a:r>
              <a:rPr lang="en-US" sz="1600" dirty="0"/>
              <a:t>Lifting, moving, positioning assisting patients before, during, and after the exam</a:t>
            </a:r>
          </a:p>
          <a:p>
            <a:pPr lvl="2" eaLnBrk="1" hangingPunct="1">
              <a:defRPr/>
            </a:pPr>
            <a:endParaRPr lang="en-US" sz="1600" dirty="0"/>
          </a:p>
          <a:p>
            <a:pPr lvl="2" eaLnBrk="1" hangingPunct="1">
              <a:defRPr/>
            </a:pPr>
            <a:r>
              <a:rPr lang="en-US" sz="1600" dirty="0"/>
              <a:t>Deal with vomiting, fainting, dizziness, oxygen, IV fluids, urine/ ostomy bags, bleeding, uncooperative patients, complications during exam, and patient/family questions</a:t>
            </a:r>
          </a:p>
          <a:p>
            <a:pPr lvl="2" eaLnBrk="1" hangingPunct="1">
              <a:defRPr/>
            </a:pPr>
            <a:endParaRPr lang="en-US" sz="1600" dirty="0"/>
          </a:p>
          <a:p>
            <a:pPr lvl="2" eaLnBrk="1" hangingPunct="1">
              <a:defRPr/>
            </a:pPr>
            <a:r>
              <a:rPr lang="en-US" sz="1600" dirty="0"/>
              <a:t>Deal with sensitive areas such as breast, scrotal, penis, transvaginal, and </a:t>
            </a:r>
            <a:r>
              <a:rPr lang="en-US" sz="1600" dirty="0" err="1"/>
              <a:t>transrectal</a:t>
            </a:r>
            <a:r>
              <a:rPr lang="en-US" sz="1600" dirty="0"/>
              <a:t> exams </a:t>
            </a:r>
          </a:p>
          <a:p>
            <a:pPr lvl="2" eaLnBrk="1" hangingPunct="1">
              <a:defRPr/>
            </a:pPr>
            <a:endParaRPr lang="en-US" sz="1600" dirty="0"/>
          </a:p>
          <a:p>
            <a:pPr lvl="2" eaLnBrk="1" hangingPunct="1">
              <a:defRPr/>
            </a:pPr>
            <a:r>
              <a:rPr lang="en-US" sz="1600" b="1" dirty="0"/>
              <a:t>Loss of life</a:t>
            </a:r>
          </a:p>
          <a:p>
            <a:pPr lvl="2" eaLnBrk="1" hangingPunct="1">
              <a:defRPr/>
            </a:pPr>
            <a:endParaRPr lang="en-US" sz="1600" dirty="0"/>
          </a:p>
          <a:p>
            <a:pPr lvl="2" eaLnBrk="1" hangingPunct="1">
              <a:defRPr/>
            </a:pPr>
            <a:r>
              <a:rPr lang="en-US" sz="1600" dirty="0"/>
              <a:t>Patient education (no diagnosing!)</a:t>
            </a:r>
          </a:p>
          <a:p>
            <a:pPr lvl="2" eaLnBrk="1" hangingPunct="1">
              <a:defRPr/>
            </a:pPr>
            <a:endParaRPr lang="en-US" sz="1600" dirty="0"/>
          </a:p>
          <a:p>
            <a:pPr eaLnBrk="1" hangingPunct="1">
              <a:defRPr/>
            </a:pPr>
            <a:r>
              <a:rPr lang="en-US" sz="1600" dirty="0"/>
              <a:t>Work independently and as part of the health care team (physicians, nurses, etc.)</a:t>
            </a:r>
          </a:p>
          <a:p>
            <a:pPr lvl="1" eaLnBrk="1" hangingPunct="1">
              <a:defRPr/>
            </a:pPr>
            <a:r>
              <a:rPr lang="en-US" sz="1600" dirty="0"/>
              <a:t>physicians rely on your scanning expertise, and knowledge of anatomy</a:t>
            </a:r>
          </a:p>
        </p:txBody>
      </p:sp>
    </p:spTree>
    <p:custDataLst>
      <p:tags r:id="rId1"/>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C6597-83DA-1F3E-FE95-0EC764218649}"/>
              </a:ext>
            </a:extLst>
          </p:cNvPr>
          <p:cNvSpPr>
            <a:spLocks noGrp="1"/>
          </p:cNvSpPr>
          <p:nvPr>
            <p:ph type="title"/>
          </p:nvPr>
        </p:nvSpPr>
        <p:spPr/>
        <p:txBody>
          <a:bodyPr/>
          <a:lstStyle/>
          <a:p>
            <a:pPr>
              <a:defRPr/>
            </a:pPr>
            <a:r>
              <a:rPr lang="en-US" dirty="0"/>
              <a:t>Work Eligibility Requirements </a:t>
            </a:r>
          </a:p>
        </p:txBody>
      </p:sp>
      <p:sp>
        <p:nvSpPr>
          <p:cNvPr id="7" name="Content Placeholder 6">
            <a:extLst>
              <a:ext uri="{FF2B5EF4-FFF2-40B4-BE49-F238E27FC236}">
                <a16:creationId xmlns:a16="http://schemas.microsoft.com/office/drawing/2014/main" id="{E4D2CA2A-81B8-DAFC-95EA-DFB657A9D345}"/>
              </a:ext>
            </a:extLst>
          </p:cNvPr>
          <p:cNvSpPr>
            <a:spLocks noGrp="1"/>
          </p:cNvSpPr>
          <p:nvPr>
            <p:ph idx="1"/>
          </p:nvPr>
        </p:nvSpPr>
        <p:spPr>
          <a:xfrm>
            <a:off x="457200" y="1585913"/>
            <a:ext cx="8229600" cy="4495800"/>
          </a:xfrm>
        </p:spPr>
        <p:txBody>
          <a:bodyPr/>
          <a:lstStyle/>
          <a:p>
            <a:pPr>
              <a:defRPr/>
            </a:pPr>
            <a:r>
              <a:rPr lang="en-US" sz="1400" dirty="0"/>
              <a:t>The Diagnostic Medical Sonography program requires participation in clinical rotations in order to complete the program. In order to participate in clinical rotations at our affiliate sites, certain background information must be verified. Students participating in clinical rotations must meet the same background verifications as clinical staff. For that reason, we require students to submit the following required background information before admission/enrollment in the program is complete:</a:t>
            </a:r>
          </a:p>
          <a:p>
            <a:pPr>
              <a:defRPr/>
            </a:pPr>
            <a:endParaRPr lang="en-US" sz="1400" dirty="0"/>
          </a:p>
          <a:p>
            <a:pPr marL="684213">
              <a:defRPr/>
            </a:pPr>
            <a:r>
              <a:rPr lang="en-US" sz="1400" dirty="0"/>
              <a:t>1.	Social Security Number Verification or SEVIS number</a:t>
            </a:r>
          </a:p>
          <a:p>
            <a:pPr marL="684213">
              <a:defRPr/>
            </a:pPr>
            <a:r>
              <a:rPr lang="en-US" sz="1400" dirty="0"/>
              <a:t>2.	Criminal Search (7 yrs. or up to 5 criminal searches)</a:t>
            </a:r>
          </a:p>
          <a:p>
            <a:pPr marL="684213">
              <a:defRPr/>
            </a:pPr>
            <a:r>
              <a:rPr lang="en-US" sz="1400" dirty="0"/>
              <a:t>3.	Violent Sexual Offender and Predator Registry Search </a:t>
            </a:r>
          </a:p>
          <a:p>
            <a:pPr marL="684213">
              <a:defRPr/>
            </a:pPr>
            <a:r>
              <a:rPr lang="en-US" sz="1400" dirty="0"/>
              <a:t>4.	OIG List of Excluded Individuals/Entities</a:t>
            </a:r>
          </a:p>
          <a:p>
            <a:pPr marL="684213">
              <a:defRPr/>
            </a:pPr>
            <a:r>
              <a:rPr lang="en-US" sz="1400" dirty="0"/>
              <a:t>5.	GSA List of Parties Excluded from Federal Programs</a:t>
            </a:r>
          </a:p>
          <a:p>
            <a:pPr marL="684213">
              <a:defRPr/>
            </a:pPr>
            <a:r>
              <a:rPr lang="en-US" sz="1400" dirty="0"/>
              <a:t>6.	US Treasury, Office of Foreign Assets Control (OFAC), List of Specially Designated nationals (SDN)</a:t>
            </a:r>
          </a:p>
          <a:p>
            <a:pPr marL="684213">
              <a:defRPr/>
            </a:pPr>
            <a:r>
              <a:rPr lang="en-US" sz="1400" dirty="0"/>
              <a:t>7.	State Exclusive List www.hhsc.state.us</a:t>
            </a:r>
          </a:p>
          <a:p>
            <a:pPr>
              <a:defRPr/>
            </a:pPr>
            <a:endParaRPr lang="en-US" sz="1400" dirty="0"/>
          </a:p>
          <a:p>
            <a:pPr>
              <a:defRPr/>
            </a:pPr>
            <a:r>
              <a:rPr lang="en-US" sz="1400" dirty="0"/>
              <a:t>Verification of this information is the financial responsibility of the student and must be completed through the program-approved vendor, Castle Branch. </a:t>
            </a:r>
          </a:p>
        </p:txBody>
      </p:sp>
      <p:sp>
        <p:nvSpPr>
          <p:cNvPr id="94212" name="Slide Number Placeholder 4">
            <a:extLst>
              <a:ext uri="{FF2B5EF4-FFF2-40B4-BE49-F238E27FC236}">
                <a16:creationId xmlns:a16="http://schemas.microsoft.com/office/drawing/2014/main" id="{1123214E-F70B-8B21-BB65-A26C69BF96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6363956B-A3AF-4468-A41E-8D678EFF491C}" type="slidenum">
              <a:rPr lang="en-US" altLang="en-US" sz="1200" smtClean="0"/>
              <a:pPr>
                <a:spcBef>
                  <a:spcPct val="0"/>
                </a:spcBef>
                <a:buClrTx/>
                <a:buFontTx/>
                <a:buNone/>
              </a:pPr>
              <a:t>50</a:t>
            </a:fld>
            <a:endParaRPr lang="en-US" altLang="en-US" sz="120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1271-A1C7-8C03-EBD5-C2A8ED51AEC2}"/>
              </a:ext>
            </a:extLst>
          </p:cNvPr>
          <p:cNvSpPr>
            <a:spLocks noGrp="1"/>
          </p:cNvSpPr>
          <p:nvPr>
            <p:ph type="title"/>
          </p:nvPr>
        </p:nvSpPr>
        <p:spPr/>
        <p:txBody>
          <a:bodyPr/>
          <a:lstStyle/>
          <a:p>
            <a:pPr>
              <a:defRPr/>
            </a:pPr>
            <a:r>
              <a:rPr lang="en-US" dirty="0"/>
              <a:t>Back-Up Plan</a:t>
            </a:r>
          </a:p>
        </p:txBody>
      </p:sp>
      <p:sp>
        <p:nvSpPr>
          <p:cNvPr id="3" name="Content Placeholder 2">
            <a:extLst>
              <a:ext uri="{FF2B5EF4-FFF2-40B4-BE49-F238E27FC236}">
                <a16:creationId xmlns:a16="http://schemas.microsoft.com/office/drawing/2014/main" id="{105FF27B-CE6D-83D3-FFBD-36487FA67F50}"/>
              </a:ext>
            </a:extLst>
          </p:cNvPr>
          <p:cNvSpPr>
            <a:spLocks noGrp="1"/>
          </p:cNvSpPr>
          <p:nvPr>
            <p:ph idx="1"/>
          </p:nvPr>
        </p:nvSpPr>
        <p:spPr>
          <a:xfrm>
            <a:off x="457200" y="1600200"/>
            <a:ext cx="8229600" cy="2292350"/>
          </a:xfrm>
        </p:spPr>
        <p:txBody>
          <a:bodyPr numCol="2"/>
          <a:lstStyle/>
          <a:p>
            <a:pPr>
              <a:defRPr/>
            </a:pPr>
            <a:r>
              <a:rPr lang="en-US" sz="2400" dirty="0"/>
              <a:t>Surgical Technology</a:t>
            </a:r>
          </a:p>
          <a:p>
            <a:pPr>
              <a:defRPr/>
            </a:pPr>
            <a:r>
              <a:rPr lang="en-US" sz="2400" dirty="0"/>
              <a:t>Endoscopy Technician</a:t>
            </a:r>
          </a:p>
          <a:p>
            <a:pPr>
              <a:defRPr/>
            </a:pPr>
            <a:r>
              <a:rPr lang="en-US" sz="2400" dirty="0"/>
              <a:t>Health Information Technology</a:t>
            </a:r>
          </a:p>
          <a:p>
            <a:pPr>
              <a:defRPr/>
            </a:pPr>
            <a:endParaRPr lang="en-US" sz="2400" dirty="0"/>
          </a:p>
          <a:p>
            <a:pPr>
              <a:defRPr/>
            </a:pPr>
            <a:r>
              <a:rPr lang="en-US" sz="2400" dirty="0"/>
              <a:t>Medical Assistant </a:t>
            </a:r>
          </a:p>
          <a:p>
            <a:pPr>
              <a:defRPr/>
            </a:pPr>
            <a:r>
              <a:rPr lang="en-US" sz="2400" dirty="0"/>
              <a:t>Histologic Technician</a:t>
            </a:r>
          </a:p>
          <a:p>
            <a:pPr>
              <a:defRPr/>
            </a:pPr>
            <a:r>
              <a:rPr lang="en-US" sz="2400" dirty="0"/>
              <a:t>Medical Laboratory Technician</a:t>
            </a:r>
          </a:p>
          <a:p>
            <a:pPr marL="0" indent="0">
              <a:buFontTx/>
              <a:buNone/>
              <a:defRPr/>
            </a:pPr>
            <a:endParaRPr lang="en-US" dirty="0"/>
          </a:p>
        </p:txBody>
      </p:sp>
      <p:sp>
        <p:nvSpPr>
          <p:cNvPr id="88068" name="Slide Number Placeholder 3">
            <a:extLst>
              <a:ext uri="{FF2B5EF4-FFF2-40B4-BE49-F238E27FC236}">
                <a16:creationId xmlns:a16="http://schemas.microsoft.com/office/drawing/2014/main" id="{67E9D444-B0C5-75B7-B6A2-2DCAD8FA7F8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442039DD-B42B-4388-9A83-D2AA69625164}" type="slidenum">
              <a:rPr lang="en-US" altLang="en-US" sz="1200" smtClean="0"/>
              <a:pPr>
                <a:spcBef>
                  <a:spcPct val="0"/>
                </a:spcBef>
                <a:buClrTx/>
                <a:buFontTx/>
                <a:buNone/>
              </a:pPr>
              <a:t>51</a:t>
            </a:fld>
            <a:endParaRPr lang="en-US" altLang="en-US" sz="1200"/>
          </a:p>
        </p:txBody>
      </p:sp>
      <p:pic>
        <p:nvPicPr>
          <p:cNvPr id="88069" name="Picture 5">
            <a:extLst>
              <a:ext uri="{FF2B5EF4-FFF2-40B4-BE49-F238E27FC236}">
                <a16:creationId xmlns:a16="http://schemas.microsoft.com/office/drawing/2014/main" id="{496E0787-E6E7-D615-729D-2CA3D7174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429000"/>
            <a:ext cx="87630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8DEAF49-660C-8123-822D-D9D3DC2680DF}"/>
              </a:ext>
            </a:extLst>
          </p:cNvPr>
          <p:cNvSpPr txBox="1"/>
          <p:nvPr/>
        </p:nvSpPr>
        <p:spPr>
          <a:xfrm>
            <a:off x="190500" y="5121275"/>
            <a:ext cx="8601075" cy="1200150"/>
          </a:xfrm>
          <a:prstGeom prst="rect">
            <a:avLst/>
          </a:prstGeom>
          <a:solidFill>
            <a:schemeClr val="accent6">
              <a:lumMod val="60000"/>
              <a:lumOff val="40000"/>
            </a:schemeClr>
          </a:solidFill>
        </p:spPr>
        <p:txBody>
          <a:bodyPr>
            <a:spAutoFit/>
          </a:bodyPr>
          <a:lstStyle/>
          <a:p>
            <a:pPr>
              <a:defRPr/>
            </a:pPr>
            <a:r>
              <a:rPr lang="en-US" dirty="0">
                <a:solidFill>
                  <a:srgbClr val="002060"/>
                </a:solidFill>
              </a:rPr>
              <a:t>Commission on Accreditation of Allied Health Education Programs (CAAHEP)</a:t>
            </a:r>
          </a:p>
          <a:p>
            <a:pPr marL="285750" indent="-285750">
              <a:buFont typeface="Arial" panose="020B0604020202020204" pitchFamily="34" charset="0"/>
              <a:buChar char="•"/>
              <a:defRPr/>
            </a:pPr>
            <a:r>
              <a:rPr lang="en-US" dirty="0">
                <a:solidFill>
                  <a:srgbClr val="002060"/>
                </a:solidFill>
              </a:rPr>
              <a:t>programmatic postsecondary accrediting agency</a:t>
            </a:r>
          </a:p>
          <a:p>
            <a:pPr marL="285750" indent="-285750">
              <a:buFont typeface="Arial" panose="020B0604020202020204" pitchFamily="34" charset="0"/>
              <a:buChar char="•"/>
              <a:defRPr/>
            </a:pPr>
            <a:r>
              <a:rPr lang="en-US" dirty="0">
                <a:solidFill>
                  <a:srgbClr val="002060"/>
                </a:solidFill>
              </a:rPr>
              <a:t>https://www.caahep.org/ </a:t>
            </a:r>
          </a:p>
          <a:p>
            <a:pPr marL="285750" indent="-285750">
              <a:buFont typeface="Arial" panose="020B0604020202020204" pitchFamily="34" charset="0"/>
              <a:buChar char="•"/>
              <a:defRPr/>
            </a:pPr>
            <a:r>
              <a:rPr lang="en-US" dirty="0">
                <a:solidFill>
                  <a:srgbClr val="002060"/>
                </a:solidFill>
              </a:rPr>
              <a:t>Look for other ultrasound school in the Houston Area</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F7832C-87D3-E605-AAB5-F7F3CFF2DBAB}"/>
              </a:ext>
            </a:extLst>
          </p:cNvPr>
          <p:cNvSpPr>
            <a:spLocks noGrp="1" noChangeArrowheads="1"/>
          </p:cNvSpPr>
          <p:nvPr>
            <p:ph type="title"/>
          </p:nvPr>
        </p:nvSpPr>
        <p:spPr/>
        <p:txBody>
          <a:bodyPr/>
          <a:lstStyle/>
          <a:p>
            <a:pPr eaLnBrk="1" hangingPunct="1">
              <a:defRPr/>
            </a:pPr>
            <a:r>
              <a:rPr lang="en-US" sz="2400" i="1" dirty="0"/>
              <a:t>Approximate Program Costs</a:t>
            </a:r>
            <a:br>
              <a:rPr lang="en-US" sz="2400" i="1" dirty="0"/>
            </a:br>
            <a:r>
              <a:rPr lang="en-US" sz="2400" dirty="0">
                <a:solidFill>
                  <a:srgbClr val="FFC000"/>
                </a:solidFill>
              </a:rPr>
              <a:t>Diagnostic Medical Sonography, ATC Program </a:t>
            </a:r>
            <a:br>
              <a:rPr lang="en-US" sz="2400" dirty="0">
                <a:solidFill>
                  <a:srgbClr val="FFC000"/>
                </a:solidFill>
              </a:rPr>
            </a:br>
            <a:r>
              <a:rPr lang="en-US" sz="2400" i="1" dirty="0"/>
              <a:t>Estimation Tuition for 2022</a:t>
            </a:r>
          </a:p>
        </p:txBody>
      </p:sp>
      <p:sp>
        <p:nvSpPr>
          <p:cNvPr id="44035" name="Rectangle 3">
            <a:extLst>
              <a:ext uri="{FF2B5EF4-FFF2-40B4-BE49-F238E27FC236}">
                <a16:creationId xmlns:a16="http://schemas.microsoft.com/office/drawing/2014/main" id="{8704A491-2F81-9294-D059-8C695294A87C}"/>
              </a:ext>
            </a:extLst>
          </p:cNvPr>
          <p:cNvSpPr>
            <a:spLocks noGrp="1" noChangeArrowheads="1"/>
          </p:cNvSpPr>
          <p:nvPr>
            <p:ph idx="1"/>
          </p:nvPr>
        </p:nvSpPr>
        <p:spPr>
          <a:xfrm>
            <a:off x="533400" y="2092325"/>
            <a:ext cx="8153400" cy="4003675"/>
          </a:xfrm>
          <a:solidFill>
            <a:schemeClr val="accent2">
              <a:lumMod val="75000"/>
            </a:schemeClr>
          </a:solidFill>
          <a:ln>
            <a:solidFill>
              <a:srgbClr val="92D050"/>
            </a:solidFill>
          </a:ln>
        </p:spPr>
        <p:txBody>
          <a:bodyPr/>
          <a:lstStyle/>
          <a:p>
            <a:pPr eaLnBrk="1" hangingPunct="1">
              <a:lnSpc>
                <a:spcPct val="80000"/>
              </a:lnSpc>
              <a:defRPr/>
            </a:pPr>
            <a:r>
              <a:rPr lang="en-US" sz="2400" dirty="0">
                <a:solidFill>
                  <a:schemeClr val="tx2"/>
                </a:solidFill>
                <a:effectLst/>
              </a:rPr>
              <a:t>DMSO = 44 credit hours</a:t>
            </a:r>
          </a:p>
          <a:p>
            <a:pPr eaLnBrk="1" hangingPunct="1">
              <a:lnSpc>
                <a:spcPct val="80000"/>
              </a:lnSpc>
              <a:defRPr/>
            </a:pPr>
            <a:endParaRPr lang="en-US" sz="2000" dirty="0">
              <a:solidFill>
                <a:schemeClr val="tx2"/>
              </a:solidFill>
              <a:effectLst/>
            </a:endParaRPr>
          </a:p>
        </p:txBody>
      </p:sp>
      <p:sp>
        <p:nvSpPr>
          <p:cNvPr id="96260" name="Slide Number Placeholder 5">
            <a:extLst>
              <a:ext uri="{FF2B5EF4-FFF2-40B4-BE49-F238E27FC236}">
                <a16:creationId xmlns:a16="http://schemas.microsoft.com/office/drawing/2014/main" id="{B670252D-D232-26F4-951E-30D57D8386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4505BE45-88BB-42B9-9003-3B8E60F6904B}" type="slidenum">
              <a:rPr lang="en-US" altLang="en-US" sz="1200" smtClean="0"/>
              <a:pPr>
                <a:spcBef>
                  <a:spcPct val="0"/>
                </a:spcBef>
                <a:buClrTx/>
                <a:buFontTx/>
                <a:buNone/>
              </a:pPr>
              <a:t>52</a:t>
            </a:fld>
            <a:endParaRPr lang="en-US" altLang="en-US" sz="1200"/>
          </a:p>
        </p:txBody>
      </p:sp>
      <p:sp>
        <p:nvSpPr>
          <p:cNvPr id="96261" name="TextBox 2">
            <a:extLst>
              <a:ext uri="{FF2B5EF4-FFF2-40B4-BE49-F238E27FC236}">
                <a16:creationId xmlns:a16="http://schemas.microsoft.com/office/drawing/2014/main" id="{70753250-3D88-9F2C-1B67-AEF5E4FFDCD5}"/>
              </a:ext>
            </a:extLst>
          </p:cNvPr>
          <p:cNvSpPr txBox="1">
            <a:spLocks noChangeArrowheads="1"/>
          </p:cNvSpPr>
          <p:nvPr/>
        </p:nvSpPr>
        <p:spPr bwMode="auto">
          <a:xfrm>
            <a:off x="1249363" y="1570038"/>
            <a:ext cx="6357937" cy="36988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r>
              <a:rPr lang="en-US" altLang="en-US" sz="1800"/>
              <a:t>Go to HCAD.org to determine if you are in-district or out-of-district</a:t>
            </a:r>
          </a:p>
        </p:txBody>
      </p:sp>
      <p:graphicFrame>
        <p:nvGraphicFramePr>
          <p:cNvPr id="7" name="Table 6">
            <a:extLst>
              <a:ext uri="{FF2B5EF4-FFF2-40B4-BE49-F238E27FC236}">
                <a16:creationId xmlns:a16="http://schemas.microsoft.com/office/drawing/2014/main" id="{CB8CCBA0-3979-AFCA-3974-38515DBA864B}"/>
              </a:ext>
            </a:extLst>
          </p:cNvPr>
          <p:cNvGraphicFramePr>
            <a:graphicFrameLocks noGrp="1"/>
          </p:cNvGraphicFramePr>
          <p:nvPr/>
        </p:nvGraphicFramePr>
        <p:xfrm>
          <a:off x="647700" y="2751138"/>
          <a:ext cx="7924800" cy="2835274"/>
        </p:xfrm>
        <a:graphic>
          <a:graphicData uri="http://schemas.openxmlformats.org/drawingml/2006/table">
            <a:tbl>
              <a:tblPr firstRow="1" bandRow="1">
                <a:tableStyleId>{5C22544A-7EE6-4342-B048-85BDC9FD1C3A}</a:tableStyleId>
              </a:tblPr>
              <a:tblGrid>
                <a:gridCol w="9525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81100">
                  <a:extLst>
                    <a:ext uri="{9D8B030D-6E8A-4147-A177-3AD203B41FA5}">
                      <a16:colId xmlns:a16="http://schemas.microsoft.com/office/drawing/2014/main" val="20006"/>
                    </a:ext>
                  </a:extLst>
                </a:gridCol>
              </a:tblGrid>
              <a:tr h="914720">
                <a:tc>
                  <a:txBody>
                    <a:bodyPr/>
                    <a:lstStyle/>
                    <a:p>
                      <a:endParaRPr lang="en-US" sz="1800" dirty="0">
                        <a:solidFill>
                          <a:schemeClr val="bg1">
                            <a:lumMod val="50000"/>
                          </a:schemeClr>
                        </a:solidFill>
                      </a:endParaRPr>
                    </a:p>
                    <a:p>
                      <a:r>
                        <a:rPr lang="en-US" sz="1800" dirty="0">
                          <a:solidFill>
                            <a:schemeClr val="bg1">
                              <a:lumMod val="50000"/>
                            </a:schemeClr>
                          </a:solidFill>
                        </a:rPr>
                        <a:t>Credit Hours</a:t>
                      </a:r>
                    </a:p>
                  </a:txBody>
                  <a:tcPr marT="45725" marB="45725"/>
                </a:tc>
                <a:tc>
                  <a:txBody>
                    <a:bodyPr/>
                    <a:lstStyle/>
                    <a:p>
                      <a:r>
                        <a:rPr lang="en-US" sz="1800" dirty="0">
                          <a:solidFill>
                            <a:schemeClr val="bg1">
                              <a:lumMod val="50000"/>
                            </a:schemeClr>
                          </a:solidFill>
                        </a:rPr>
                        <a:t>Prerequisites</a:t>
                      </a: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rPr>
                        <a:t>Fall 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lumMod val="50000"/>
                          </a:schemeClr>
                        </a:solidFill>
                      </a:endParaRPr>
                    </a:p>
                    <a:p>
                      <a:r>
                        <a:rPr lang="en-US" sz="1800" dirty="0">
                          <a:solidFill>
                            <a:schemeClr val="bg1">
                              <a:lumMod val="50000"/>
                            </a:schemeClr>
                          </a:solidFill>
                        </a:rPr>
                        <a:t>14</a:t>
                      </a:r>
                    </a:p>
                  </a:txBody>
                  <a:tcPr marT="45725" marB="45725"/>
                </a:tc>
                <a:tc>
                  <a:txBody>
                    <a:bodyPr/>
                    <a:lstStyle/>
                    <a:p>
                      <a:r>
                        <a:rPr lang="en-US" sz="1800" dirty="0">
                          <a:solidFill>
                            <a:schemeClr val="bg1">
                              <a:lumMod val="50000"/>
                            </a:schemeClr>
                          </a:solidFill>
                        </a:rPr>
                        <a:t>Spring</a:t>
                      </a:r>
                    </a:p>
                    <a:p>
                      <a:endParaRPr lang="en-US" sz="1800" dirty="0">
                        <a:solidFill>
                          <a:schemeClr val="bg1">
                            <a:lumMod val="50000"/>
                          </a:schemeClr>
                        </a:solidFill>
                      </a:endParaRPr>
                    </a:p>
                    <a:p>
                      <a:r>
                        <a:rPr lang="en-US" sz="1800" dirty="0">
                          <a:solidFill>
                            <a:schemeClr val="bg1">
                              <a:lumMod val="50000"/>
                            </a:schemeClr>
                          </a:solidFill>
                        </a:rPr>
                        <a:t>13</a:t>
                      </a:r>
                    </a:p>
                  </a:txBody>
                  <a:tcPr marT="45725" marB="45725"/>
                </a:tc>
                <a:tc>
                  <a:txBody>
                    <a:bodyPr/>
                    <a:lstStyle/>
                    <a:p>
                      <a:r>
                        <a:rPr lang="en-US" sz="1800" dirty="0">
                          <a:solidFill>
                            <a:schemeClr val="bg1">
                              <a:lumMod val="50000"/>
                            </a:schemeClr>
                          </a:solidFill>
                        </a:rPr>
                        <a:t>Summer</a:t>
                      </a:r>
                    </a:p>
                    <a:p>
                      <a:endParaRPr lang="en-US" sz="1800" dirty="0">
                        <a:solidFill>
                          <a:schemeClr val="bg1">
                            <a:lumMod val="50000"/>
                          </a:schemeClr>
                        </a:solidFill>
                      </a:endParaRPr>
                    </a:p>
                    <a:p>
                      <a:r>
                        <a:rPr lang="en-US" sz="1800" dirty="0">
                          <a:solidFill>
                            <a:schemeClr val="bg1">
                              <a:lumMod val="50000"/>
                            </a:schemeClr>
                          </a:solidFill>
                        </a:rPr>
                        <a:t>10</a:t>
                      </a:r>
                    </a:p>
                  </a:txBody>
                  <a:tcPr marT="45725" marB="45725"/>
                </a:tc>
                <a:tc>
                  <a:txBody>
                    <a:bodyPr/>
                    <a:lstStyle/>
                    <a:p>
                      <a:r>
                        <a:rPr lang="en-US" sz="1800" dirty="0">
                          <a:solidFill>
                            <a:schemeClr val="bg1">
                              <a:lumMod val="50000"/>
                            </a:schemeClr>
                          </a:solidFill>
                        </a:rPr>
                        <a:t>Fall II</a:t>
                      </a:r>
                    </a:p>
                    <a:p>
                      <a:endParaRPr lang="en-US" sz="1800" dirty="0">
                        <a:solidFill>
                          <a:schemeClr val="bg1">
                            <a:lumMod val="50000"/>
                          </a:schemeClr>
                        </a:solidFill>
                      </a:endParaRPr>
                    </a:p>
                    <a:p>
                      <a:r>
                        <a:rPr lang="en-US" sz="1800" dirty="0">
                          <a:solidFill>
                            <a:schemeClr val="bg1">
                              <a:lumMod val="50000"/>
                            </a:schemeClr>
                          </a:solidFill>
                        </a:rPr>
                        <a:t>7</a:t>
                      </a:r>
                    </a:p>
                  </a:txBody>
                  <a:tcPr marT="45725" marB="45725"/>
                </a:tc>
                <a:tc>
                  <a:txBody>
                    <a:bodyPr/>
                    <a:lstStyle/>
                    <a:p>
                      <a:r>
                        <a:rPr lang="en-US" sz="1800" dirty="0">
                          <a:solidFill>
                            <a:schemeClr val="bg1">
                              <a:lumMod val="50000"/>
                            </a:schemeClr>
                          </a:solidFill>
                        </a:rPr>
                        <a:t>Total</a:t>
                      </a:r>
                    </a:p>
                    <a:p>
                      <a:endParaRPr lang="en-US" sz="1800" dirty="0">
                        <a:solidFill>
                          <a:schemeClr val="bg1">
                            <a:lumMod val="50000"/>
                          </a:schemeClr>
                        </a:solidFill>
                      </a:endParaRPr>
                    </a:p>
                    <a:p>
                      <a:r>
                        <a:rPr lang="en-US" sz="1800" dirty="0">
                          <a:solidFill>
                            <a:schemeClr val="bg1">
                              <a:lumMod val="50000"/>
                            </a:schemeClr>
                          </a:solidFill>
                        </a:rPr>
                        <a:t>45</a:t>
                      </a:r>
                    </a:p>
                  </a:txBody>
                  <a:tcPr marT="45725" marB="45725">
                    <a:solidFill>
                      <a:srgbClr val="FFC000"/>
                    </a:solidFill>
                  </a:tcPr>
                </a:tc>
                <a:extLst>
                  <a:ext uri="{0D108BD9-81ED-4DB2-BD59-A6C34878D82A}">
                    <a16:rowId xmlns:a16="http://schemas.microsoft.com/office/drawing/2014/main" val="10000"/>
                  </a:ext>
                </a:extLst>
              </a:tr>
              <a:tr h="640210">
                <a:tc>
                  <a:txBody>
                    <a:bodyPr/>
                    <a:lstStyle/>
                    <a:p>
                      <a:r>
                        <a:rPr lang="en-US" sz="1800" dirty="0"/>
                        <a:t>In-District</a:t>
                      </a:r>
                    </a:p>
                  </a:txBody>
                  <a:tcPr marT="45725" marB="45725"/>
                </a:tc>
                <a:tc>
                  <a:txBody>
                    <a:bodyPr/>
                    <a:lstStyle/>
                    <a:p>
                      <a:r>
                        <a:rPr lang="en-US" sz="1800" dirty="0"/>
                        <a:t>$1020.00</a:t>
                      </a:r>
                    </a:p>
                  </a:txBody>
                  <a:tcPr marT="45725" marB="45725"/>
                </a:tc>
                <a:tc>
                  <a:txBody>
                    <a:bodyPr/>
                    <a:lstStyle/>
                    <a:p>
                      <a:r>
                        <a:rPr lang="en-US" sz="1800" dirty="0"/>
                        <a:t>$1187.00</a:t>
                      </a:r>
                    </a:p>
                  </a:txBody>
                  <a:tcPr marT="45725" marB="45725"/>
                </a:tc>
                <a:tc>
                  <a:txBody>
                    <a:bodyPr/>
                    <a:lstStyle/>
                    <a:p>
                      <a:r>
                        <a:rPr lang="en-US" sz="1800" dirty="0"/>
                        <a:t>$1103.50</a:t>
                      </a:r>
                    </a:p>
                  </a:txBody>
                  <a:tcPr marT="45725" marB="45725"/>
                </a:tc>
                <a:tc>
                  <a:txBody>
                    <a:bodyPr/>
                    <a:lstStyle/>
                    <a:p>
                      <a:r>
                        <a:rPr lang="en-US" sz="1800" dirty="0"/>
                        <a:t>$851.00</a:t>
                      </a:r>
                    </a:p>
                  </a:txBody>
                  <a:tcPr marT="45725" marB="45725"/>
                </a:tc>
                <a:tc>
                  <a:txBody>
                    <a:bodyPr/>
                    <a:lstStyle/>
                    <a:p>
                      <a:r>
                        <a:rPr lang="en-US" sz="1800" dirty="0"/>
                        <a:t>$597.50</a:t>
                      </a:r>
                    </a:p>
                  </a:txBody>
                  <a:tcPr marT="45725" marB="45725"/>
                </a:tc>
                <a:tc>
                  <a:txBody>
                    <a:bodyPr/>
                    <a:lstStyle/>
                    <a:p>
                      <a:r>
                        <a:rPr lang="en-US" sz="1800" dirty="0"/>
                        <a:t>$4.759.00</a:t>
                      </a:r>
                    </a:p>
                  </a:txBody>
                  <a:tcPr marT="45725" marB="45725">
                    <a:solidFill>
                      <a:srgbClr val="FFC000"/>
                    </a:solidFill>
                  </a:tcPr>
                </a:tc>
                <a:extLst>
                  <a:ext uri="{0D108BD9-81ED-4DB2-BD59-A6C34878D82A}">
                    <a16:rowId xmlns:a16="http://schemas.microsoft.com/office/drawing/2014/main" val="10001"/>
                  </a:ext>
                </a:extLst>
              </a:tr>
              <a:tr h="640210">
                <a:tc>
                  <a:txBody>
                    <a:bodyPr/>
                    <a:lstStyle/>
                    <a:p>
                      <a:r>
                        <a:rPr lang="en-US" sz="1800" dirty="0"/>
                        <a:t>Out-District</a:t>
                      </a:r>
                    </a:p>
                  </a:txBody>
                  <a:tcPr marT="45725" marB="45725"/>
                </a:tc>
                <a:tc>
                  <a:txBody>
                    <a:bodyPr/>
                    <a:lstStyle/>
                    <a:p>
                      <a:r>
                        <a:rPr lang="en-US" sz="1800" dirty="0"/>
                        <a:t>$2170.00</a:t>
                      </a:r>
                    </a:p>
                  </a:txBody>
                  <a:tcPr marT="45725" marB="45725"/>
                </a:tc>
                <a:tc>
                  <a:txBody>
                    <a:bodyPr/>
                    <a:lstStyle/>
                    <a:p>
                      <a:r>
                        <a:rPr lang="en-US" sz="1800" dirty="0"/>
                        <a:t>$2531.00</a:t>
                      </a:r>
                    </a:p>
                  </a:txBody>
                  <a:tcPr marT="45725" marB="45725"/>
                </a:tc>
                <a:tc>
                  <a:txBody>
                    <a:bodyPr/>
                    <a:lstStyle/>
                    <a:p>
                      <a:r>
                        <a:rPr lang="en-US" sz="1800" dirty="0"/>
                        <a:t>$2351.50</a:t>
                      </a:r>
                    </a:p>
                  </a:txBody>
                  <a:tcPr marT="45725" marB="45725"/>
                </a:tc>
                <a:tc>
                  <a:txBody>
                    <a:bodyPr/>
                    <a:lstStyle/>
                    <a:p>
                      <a:r>
                        <a:rPr lang="en-US" sz="1800" dirty="0"/>
                        <a:t>$1811.00</a:t>
                      </a:r>
                    </a:p>
                  </a:txBody>
                  <a:tcPr marT="45725" marB="45725"/>
                </a:tc>
                <a:tc>
                  <a:txBody>
                    <a:bodyPr/>
                    <a:lstStyle/>
                    <a:p>
                      <a:r>
                        <a:rPr lang="en-US" sz="1800" dirty="0"/>
                        <a:t>$1269.50</a:t>
                      </a:r>
                    </a:p>
                  </a:txBody>
                  <a:tcPr marT="45725" marB="45725"/>
                </a:tc>
                <a:tc>
                  <a:txBody>
                    <a:bodyPr/>
                    <a:lstStyle/>
                    <a:p>
                      <a:r>
                        <a:rPr lang="en-US" sz="1800" dirty="0"/>
                        <a:t>$10,133.00</a:t>
                      </a:r>
                    </a:p>
                  </a:txBody>
                  <a:tcPr marT="45725" marB="45725">
                    <a:solidFill>
                      <a:srgbClr val="FFC000"/>
                    </a:solidFill>
                  </a:tcPr>
                </a:tc>
                <a:extLst>
                  <a:ext uri="{0D108BD9-81ED-4DB2-BD59-A6C34878D82A}">
                    <a16:rowId xmlns:a16="http://schemas.microsoft.com/office/drawing/2014/main" val="10002"/>
                  </a:ext>
                </a:extLst>
              </a:tr>
              <a:tr h="640134">
                <a:tc>
                  <a:txBody>
                    <a:bodyPr/>
                    <a:lstStyle/>
                    <a:p>
                      <a:r>
                        <a:rPr lang="en-US" sz="1800" dirty="0"/>
                        <a:t>Out-State</a:t>
                      </a:r>
                    </a:p>
                  </a:txBody>
                  <a:tcPr marT="45725" marB="45725"/>
                </a:tc>
                <a:tc>
                  <a:txBody>
                    <a:bodyPr/>
                    <a:lstStyle/>
                    <a:p>
                      <a:r>
                        <a:rPr lang="en-US" sz="1800" dirty="0"/>
                        <a:t>$2730.00</a:t>
                      </a:r>
                    </a:p>
                  </a:txBody>
                  <a:tcPr marT="45725" marB="45725"/>
                </a:tc>
                <a:tc>
                  <a:txBody>
                    <a:bodyPr/>
                    <a:lstStyle/>
                    <a:p>
                      <a:r>
                        <a:rPr lang="en-US" sz="1800" dirty="0"/>
                        <a:t>$3182.00</a:t>
                      </a:r>
                    </a:p>
                  </a:txBody>
                  <a:tcPr marT="45725" marB="45725"/>
                </a:tc>
                <a:tc>
                  <a:txBody>
                    <a:bodyPr/>
                    <a:lstStyle/>
                    <a:p>
                      <a:r>
                        <a:rPr lang="en-US" sz="1800" dirty="0"/>
                        <a:t>$2956.00</a:t>
                      </a:r>
                    </a:p>
                  </a:txBody>
                  <a:tcPr marT="45725" marB="45725"/>
                </a:tc>
                <a:tc>
                  <a:txBody>
                    <a:bodyPr/>
                    <a:lstStyle/>
                    <a:p>
                      <a:r>
                        <a:rPr lang="en-US" sz="1800" dirty="0"/>
                        <a:t>$2276.00</a:t>
                      </a:r>
                    </a:p>
                  </a:txBody>
                  <a:tcPr marT="45725" marB="45725"/>
                </a:tc>
                <a:tc>
                  <a:txBody>
                    <a:bodyPr/>
                    <a:lstStyle/>
                    <a:p>
                      <a:r>
                        <a:rPr lang="en-US" sz="1800" dirty="0"/>
                        <a:t>$1595.00</a:t>
                      </a:r>
                    </a:p>
                  </a:txBody>
                  <a:tcPr marT="45725" marB="45725"/>
                </a:tc>
                <a:tc>
                  <a:txBody>
                    <a:bodyPr/>
                    <a:lstStyle/>
                    <a:p>
                      <a:r>
                        <a:rPr lang="en-US" sz="1800" dirty="0"/>
                        <a:t>$12,739.00</a:t>
                      </a:r>
                    </a:p>
                  </a:txBody>
                  <a:tcPr marT="45725" marB="45725">
                    <a:solidFill>
                      <a:srgbClr val="FFC000"/>
                    </a:solidFill>
                  </a:tcPr>
                </a:tc>
                <a:extLst>
                  <a:ext uri="{0D108BD9-81ED-4DB2-BD59-A6C34878D82A}">
                    <a16:rowId xmlns:a16="http://schemas.microsoft.com/office/drawing/2014/main" val="10003"/>
                  </a:ext>
                </a:extLst>
              </a:tr>
            </a:tbl>
          </a:graphicData>
        </a:graphic>
      </p:graphicFrame>
      <p:sp>
        <p:nvSpPr>
          <p:cNvPr id="96304" name="TextBox 7">
            <a:extLst>
              <a:ext uri="{FF2B5EF4-FFF2-40B4-BE49-F238E27FC236}">
                <a16:creationId xmlns:a16="http://schemas.microsoft.com/office/drawing/2014/main" id="{871CA67B-BF48-CE48-A6C6-49D35996F9CC}"/>
              </a:ext>
            </a:extLst>
          </p:cNvPr>
          <p:cNvSpPr txBox="1">
            <a:spLocks noChangeArrowheads="1"/>
          </p:cNvSpPr>
          <p:nvPr/>
        </p:nvSpPr>
        <p:spPr bwMode="auto">
          <a:xfrm>
            <a:off x="3338513" y="5664200"/>
            <a:ext cx="2136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r>
              <a:rPr lang="en-US" altLang="en-US" sz="1800"/>
              <a:t>Estimated on 9-22-21</a:t>
            </a:r>
          </a:p>
        </p:txBody>
      </p:sp>
    </p:spTree>
    <p:custDataLst>
      <p:tags r:id="rId1"/>
    </p:custData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3E26453-1722-BE62-6FBD-20D254B42F0B}"/>
              </a:ext>
            </a:extLst>
          </p:cNvPr>
          <p:cNvSpPr>
            <a:spLocks noGrp="1" noChangeArrowheads="1"/>
          </p:cNvSpPr>
          <p:nvPr>
            <p:ph type="title"/>
          </p:nvPr>
        </p:nvSpPr>
        <p:spPr/>
        <p:txBody>
          <a:bodyPr/>
          <a:lstStyle/>
          <a:p>
            <a:pPr eaLnBrk="1" hangingPunct="1">
              <a:defRPr/>
            </a:pPr>
            <a:r>
              <a:rPr lang="en-US" sz="2400" i="1" dirty="0"/>
              <a:t>Approximate Program Costs</a:t>
            </a:r>
            <a:br>
              <a:rPr lang="en-US" sz="2400" i="1" dirty="0"/>
            </a:br>
            <a:r>
              <a:rPr lang="en-US" sz="2400" dirty="0">
                <a:solidFill>
                  <a:srgbClr val="00CC00"/>
                </a:solidFill>
              </a:rPr>
              <a:t>Diagnostic Medical Sonography, AAS Program</a:t>
            </a:r>
            <a:br>
              <a:rPr lang="en-US" sz="2400" dirty="0">
                <a:solidFill>
                  <a:srgbClr val="FFC000"/>
                </a:solidFill>
              </a:rPr>
            </a:br>
            <a:r>
              <a:rPr lang="en-US" sz="2400" i="1" dirty="0"/>
              <a:t>Estimation Tuition for 2022</a:t>
            </a:r>
          </a:p>
        </p:txBody>
      </p:sp>
      <p:sp>
        <p:nvSpPr>
          <p:cNvPr id="44035" name="Rectangle 3">
            <a:extLst>
              <a:ext uri="{FF2B5EF4-FFF2-40B4-BE49-F238E27FC236}">
                <a16:creationId xmlns:a16="http://schemas.microsoft.com/office/drawing/2014/main" id="{1A768800-F3A6-E46F-518B-D62819843599}"/>
              </a:ext>
            </a:extLst>
          </p:cNvPr>
          <p:cNvSpPr>
            <a:spLocks noGrp="1" noChangeArrowheads="1"/>
          </p:cNvSpPr>
          <p:nvPr>
            <p:ph idx="1"/>
          </p:nvPr>
        </p:nvSpPr>
        <p:spPr>
          <a:xfrm>
            <a:off x="533400" y="2092325"/>
            <a:ext cx="8153400" cy="4003675"/>
          </a:xfrm>
          <a:solidFill>
            <a:schemeClr val="accent2">
              <a:lumMod val="75000"/>
            </a:schemeClr>
          </a:solidFill>
          <a:ln>
            <a:solidFill>
              <a:srgbClr val="92D050"/>
            </a:solidFill>
          </a:ln>
        </p:spPr>
        <p:txBody>
          <a:bodyPr/>
          <a:lstStyle/>
          <a:p>
            <a:pPr eaLnBrk="1" hangingPunct="1">
              <a:lnSpc>
                <a:spcPct val="80000"/>
              </a:lnSpc>
              <a:defRPr/>
            </a:pPr>
            <a:r>
              <a:rPr lang="en-US" sz="2400" dirty="0">
                <a:solidFill>
                  <a:schemeClr val="tx2"/>
                </a:solidFill>
                <a:effectLst/>
              </a:rPr>
              <a:t>DMSO = 64 credit hours</a:t>
            </a:r>
          </a:p>
          <a:p>
            <a:pPr eaLnBrk="1" hangingPunct="1">
              <a:lnSpc>
                <a:spcPct val="80000"/>
              </a:lnSpc>
              <a:defRPr/>
            </a:pPr>
            <a:endParaRPr lang="en-US" sz="2000" dirty="0">
              <a:solidFill>
                <a:schemeClr val="tx2"/>
              </a:solidFill>
              <a:effectLst/>
            </a:endParaRPr>
          </a:p>
        </p:txBody>
      </p:sp>
      <p:sp>
        <p:nvSpPr>
          <p:cNvPr id="98308" name="Slide Number Placeholder 5">
            <a:extLst>
              <a:ext uri="{FF2B5EF4-FFF2-40B4-BE49-F238E27FC236}">
                <a16:creationId xmlns:a16="http://schemas.microsoft.com/office/drawing/2014/main" id="{C21CE0FA-37C1-B55D-61CF-761389098A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6F4DD922-D952-4B66-B0EB-A605D32560A3}" type="slidenum">
              <a:rPr lang="en-US" altLang="en-US" sz="1200" smtClean="0"/>
              <a:pPr>
                <a:spcBef>
                  <a:spcPct val="0"/>
                </a:spcBef>
                <a:buClrTx/>
                <a:buFontTx/>
                <a:buNone/>
              </a:pPr>
              <a:t>53</a:t>
            </a:fld>
            <a:endParaRPr lang="en-US" altLang="en-US" sz="1200"/>
          </a:p>
        </p:txBody>
      </p:sp>
      <p:sp>
        <p:nvSpPr>
          <p:cNvPr id="98309" name="TextBox 2">
            <a:extLst>
              <a:ext uri="{FF2B5EF4-FFF2-40B4-BE49-F238E27FC236}">
                <a16:creationId xmlns:a16="http://schemas.microsoft.com/office/drawing/2014/main" id="{309BADB3-D095-56C1-E2B6-E50ACA60752A}"/>
              </a:ext>
            </a:extLst>
          </p:cNvPr>
          <p:cNvSpPr txBox="1">
            <a:spLocks noChangeArrowheads="1"/>
          </p:cNvSpPr>
          <p:nvPr/>
        </p:nvSpPr>
        <p:spPr bwMode="auto">
          <a:xfrm>
            <a:off x="1249363" y="1570038"/>
            <a:ext cx="6357937" cy="36988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r>
              <a:rPr lang="en-US" altLang="en-US" sz="1800"/>
              <a:t>Go to HCAD.org to determine if you are in-district or out-of-district</a:t>
            </a:r>
          </a:p>
        </p:txBody>
      </p:sp>
      <p:graphicFrame>
        <p:nvGraphicFramePr>
          <p:cNvPr id="7" name="Table 6">
            <a:extLst>
              <a:ext uri="{FF2B5EF4-FFF2-40B4-BE49-F238E27FC236}">
                <a16:creationId xmlns:a16="http://schemas.microsoft.com/office/drawing/2014/main" id="{606096C8-4D83-AD4C-960F-17E1AFC6FCCE}"/>
              </a:ext>
            </a:extLst>
          </p:cNvPr>
          <p:cNvGraphicFramePr>
            <a:graphicFrameLocks noGrp="1"/>
          </p:cNvGraphicFramePr>
          <p:nvPr/>
        </p:nvGraphicFramePr>
        <p:xfrm>
          <a:off x="647700" y="2751138"/>
          <a:ext cx="7924800" cy="2835274"/>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257300">
                  <a:extLst>
                    <a:ext uri="{9D8B030D-6E8A-4147-A177-3AD203B41FA5}">
                      <a16:colId xmlns:a16="http://schemas.microsoft.com/office/drawing/2014/main" val="20006"/>
                    </a:ext>
                  </a:extLst>
                </a:gridCol>
              </a:tblGrid>
              <a:tr h="914720">
                <a:tc>
                  <a:txBody>
                    <a:bodyPr/>
                    <a:lstStyle/>
                    <a:p>
                      <a:endParaRPr lang="en-US" sz="1800" dirty="0">
                        <a:solidFill>
                          <a:schemeClr val="bg1">
                            <a:lumMod val="50000"/>
                          </a:schemeClr>
                        </a:solidFill>
                      </a:endParaRPr>
                    </a:p>
                    <a:p>
                      <a:r>
                        <a:rPr lang="en-US" sz="1800" dirty="0">
                          <a:solidFill>
                            <a:schemeClr val="bg1">
                              <a:lumMod val="50000"/>
                            </a:schemeClr>
                          </a:solidFill>
                        </a:rPr>
                        <a:t>Credit Hours</a:t>
                      </a:r>
                    </a:p>
                  </a:txBody>
                  <a:tcPr marT="45725" marB="45725"/>
                </a:tc>
                <a:tc>
                  <a:txBody>
                    <a:bodyPr/>
                    <a:lstStyle/>
                    <a:p>
                      <a:r>
                        <a:rPr lang="en-US" sz="1800" dirty="0">
                          <a:solidFill>
                            <a:schemeClr val="bg1">
                              <a:lumMod val="50000"/>
                            </a:schemeClr>
                          </a:solidFill>
                        </a:rPr>
                        <a:t>Prerequisites</a:t>
                      </a:r>
                    </a:p>
                    <a:p>
                      <a:r>
                        <a:rPr lang="en-US" sz="1800" dirty="0">
                          <a:solidFill>
                            <a:schemeClr val="bg1">
                              <a:lumMod val="50000"/>
                            </a:schemeClr>
                          </a:solidFill>
                        </a:rPr>
                        <a:t>12</a:t>
                      </a: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rPr>
                        <a:t>Fall 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lumMod val="50000"/>
                          </a:schemeClr>
                        </a:solidFill>
                      </a:endParaRPr>
                    </a:p>
                    <a:p>
                      <a:r>
                        <a:rPr lang="en-US" sz="1800" dirty="0">
                          <a:solidFill>
                            <a:schemeClr val="bg1">
                              <a:lumMod val="50000"/>
                            </a:schemeClr>
                          </a:solidFill>
                        </a:rPr>
                        <a:t>14</a:t>
                      </a:r>
                    </a:p>
                  </a:txBody>
                  <a:tcPr marT="45725" marB="45725"/>
                </a:tc>
                <a:tc>
                  <a:txBody>
                    <a:bodyPr/>
                    <a:lstStyle/>
                    <a:p>
                      <a:r>
                        <a:rPr lang="en-US" sz="1800" dirty="0">
                          <a:solidFill>
                            <a:schemeClr val="bg1">
                              <a:lumMod val="50000"/>
                            </a:schemeClr>
                          </a:solidFill>
                        </a:rPr>
                        <a:t>Spring</a:t>
                      </a:r>
                    </a:p>
                    <a:p>
                      <a:endParaRPr lang="en-US" sz="1800" dirty="0">
                        <a:solidFill>
                          <a:schemeClr val="bg1">
                            <a:lumMod val="50000"/>
                          </a:schemeClr>
                        </a:solidFill>
                      </a:endParaRPr>
                    </a:p>
                    <a:p>
                      <a:r>
                        <a:rPr lang="en-US" sz="1800" dirty="0">
                          <a:solidFill>
                            <a:schemeClr val="bg1">
                              <a:lumMod val="50000"/>
                            </a:schemeClr>
                          </a:solidFill>
                        </a:rPr>
                        <a:t>17</a:t>
                      </a:r>
                    </a:p>
                  </a:txBody>
                  <a:tcPr marT="45725" marB="45725"/>
                </a:tc>
                <a:tc>
                  <a:txBody>
                    <a:bodyPr/>
                    <a:lstStyle/>
                    <a:p>
                      <a:r>
                        <a:rPr lang="en-US" sz="1800" dirty="0">
                          <a:solidFill>
                            <a:schemeClr val="bg1">
                              <a:lumMod val="50000"/>
                            </a:schemeClr>
                          </a:solidFill>
                        </a:rPr>
                        <a:t>Summer</a:t>
                      </a:r>
                    </a:p>
                    <a:p>
                      <a:endParaRPr lang="en-US" sz="1800" dirty="0">
                        <a:solidFill>
                          <a:schemeClr val="bg1">
                            <a:lumMod val="50000"/>
                          </a:schemeClr>
                        </a:solidFill>
                      </a:endParaRPr>
                    </a:p>
                    <a:p>
                      <a:r>
                        <a:rPr lang="en-US" sz="1800" dirty="0">
                          <a:solidFill>
                            <a:schemeClr val="bg1">
                              <a:lumMod val="50000"/>
                            </a:schemeClr>
                          </a:solidFill>
                        </a:rPr>
                        <a:t>14</a:t>
                      </a:r>
                    </a:p>
                  </a:txBody>
                  <a:tcPr marT="45725" marB="45725"/>
                </a:tc>
                <a:tc>
                  <a:txBody>
                    <a:bodyPr/>
                    <a:lstStyle/>
                    <a:p>
                      <a:r>
                        <a:rPr lang="en-US" sz="1800" dirty="0">
                          <a:solidFill>
                            <a:schemeClr val="bg1">
                              <a:lumMod val="50000"/>
                            </a:schemeClr>
                          </a:solidFill>
                        </a:rPr>
                        <a:t>Fall II</a:t>
                      </a:r>
                    </a:p>
                    <a:p>
                      <a:endParaRPr lang="en-US" sz="1800" dirty="0">
                        <a:solidFill>
                          <a:schemeClr val="bg1">
                            <a:lumMod val="50000"/>
                          </a:schemeClr>
                        </a:solidFill>
                      </a:endParaRPr>
                    </a:p>
                    <a:p>
                      <a:r>
                        <a:rPr lang="en-US" sz="1800" dirty="0">
                          <a:solidFill>
                            <a:schemeClr val="bg1">
                              <a:lumMod val="50000"/>
                            </a:schemeClr>
                          </a:solidFill>
                        </a:rPr>
                        <a:t>7</a:t>
                      </a:r>
                    </a:p>
                  </a:txBody>
                  <a:tcPr marT="45725" marB="45725"/>
                </a:tc>
                <a:tc>
                  <a:txBody>
                    <a:bodyPr/>
                    <a:lstStyle/>
                    <a:p>
                      <a:r>
                        <a:rPr lang="en-US" sz="1800" dirty="0">
                          <a:solidFill>
                            <a:schemeClr val="bg1">
                              <a:lumMod val="50000"/>
                            </a:schemeClr>
                          </a:solidFill>
                        </a:rPr>
                        <a:t>Total</a:t>
                      </a:r>
                    </a:p>
                    <a:p>
                      <a:endParaRPr lang="en-US" sz="1800" dirty="0">
                        <a:solidFill>
                          <a:schemeClr val="bg1">
                            <a:lumMod val="50000"/>
                          </a:schemeClr>
                        </a:solidFill>
                      </a:endParaRPr>
                    </a:p>
                    <a:p>
                      <a:r>
                        <a:rPr lang="en-US" sz="1800" dirty="0">
                          <a:solidFill>
                            <a:schemeClr val="bg1">
                              <a:lumMod val="50000"/>
                            </a:schemeClr>
                          </a:solidFill>
                        </a:rPr>
                        <a:t>45</a:t>
                      </a:r>
                    </a:p>
                  </a:txBody>
                  <a:tcPr marT="45725" marB="45725">
                    <a:solidFill>
                      <a:srgbClr val="FFC000"/>
                    </a:solidFill>
                  </a:tcPr>
                </a:tc>
                <a:extLst>
                  <a:ext uri="{0D108BD9-81ED-4DB2-BD59-A6C34878D82A}">
                    <a16:rowId xmlns:a16="http://schemas.microsoft.com/office/drawing/2014/main" val="10000"/>
                  </a:ext>
                </a:extLst>
              </a:tr>
              <a:tr h="640210">
                <a:tc>
                  <a:txBody>
                    <a:bodyPr/>
                    <a:lstStyle/>
                    <a:p>
                      <a:r>
                        <a:rPr lang="en-US" sz="1800" dirty="0"/>
                        <a:t>In-District</a:t>
                      </a:r>
                    </a:p>
                  </a:txBody>
                  <a:tcPr marT="45725" marB="45725"/>
                </a:tc>
                <a:tc>
                  <a:txBody>
                    <a:bodyPr/>
                    <a:lstStyle/>
                    <a:p>
                      <a:r>
                        <a:rPr lang="en-US" sz="1800" dirty="0"/>
                        <a:t>$1020.00</a:t>
                      </a:r>
                    </a:p>
                  </a:txBody>
                  <a:tcPr marT="45725" marB="45725"/>
                </a:tc>
                <a:tc>
                  <a:txBody>
                    <a:bodyPr/>
                    <a:lstStyle/>
                    <a:p>
                      <a:r>
                        <a:rPr lang="en-US" sz="1800" dirty="0"/>
                        <a:t>$1187.00</a:t>
                      </a:r>
                    </a:p>
                  </a:txBody>
                  <a:tcPr marT="45725" marB="45725"/>
                </a:tc>
                <a:tc>
                  <a:txBody>
                    <a:bodyPr/>
                    <a:lstStyle/>
                    <a:p>
                      <a:r>
                        <a:rPr lang="en-US" sz="1800" dirty="0"/>
                        <a:t>$1437.50</a:t>
                      </a:r>
                    </a:p>
                  </a:txBody>
                  <a:tcPr marT="45725" marB="45725"/>
                </a:tc>
                <a:tc>
                  <a:txBody>
                    <a:bodyPr/>
                    <a:lstStyle/>
                    <a:p>
                      <a:r>
                        <a:rPr lang="en-US" sz="1800" dirty="0"/>
                        <a:t>$1187.00</a:t>
                      </a:r>
                    </a:p>
                  </a:txBody>
                  <a:tcPr marT="45725" marB="45725"/>
                </a:tc>
                <a:tc>
                  <a:txBody>
                    <a:bodyPr/>
                    <a:lstStyle/>
                    <a:p>
                      <a:r>
                        <a:rPr lang="en-US" sz="1800" dirty="0"/>
                        <a:t>$597.50</a:t>
                      </a:r>
                    </a:p>
                  </a:txBody>
                  <a:tcPr marT="45725" marB="45725"/>
                </a:tc>
                <a:tc>
                  <a:txBody>
                    <a:bodyPr/>
                    <a:lstStyle/>
                    <a:p>
                      <a:r>
                        <a:rPr lang="en-US" sz="1800" dirty="0"/>
                        <a:t>$5429.00</a:t>
                      </a:r>
                    </a:p>
                  </a:txBody>
                  <a:tcPr marT="45725" marB="45725">
                    <a:solidFill>
                      <a:srgbClr val="FFC000"/>
                    </a:solidFill>
                  </a:tcPr>
                </a:tc>
                <a:extLst>
                  <a:ext uri="{0D108BD9-81ED-4DB2-BD59-A6C34878D82A}">
                    <a16:rowId xmlns:a16="http://schemas.microsoft.com/office/drawing/2014/main" val="10001"/>
                  </a:ext>
                </a:extLst>
              </a:tr>
              <a:tr h="640210">
                <a:tc>
                  <a:txBody>
                    <a:bodyPr/>
                    <a:lstStyle/>
                    <a:p>
                      <a:r>
                        <a:rPr lang="en-US" sz="1800" dirty="0"/>
                        <a:t>Out-District</a:t>
                      </a:r>
                    </a:p>
                  </a:txBody>
                  <a:tcPr marT="45725" marB="45725"/>
                </a:tc>
                <a:tc>
                  <a:txBody>
                    <a:bodyPr/>
                    <a:lstStyle/>
                    <a:p>
                      <a:r>
                        <a:rPr lang="en-US" sz="1800" dirty="0"/>
                        <a:t>$2170.00</a:t>
                      </a:r>
                    </a:p>
                  </a:txBody>
                  <a:tcPr marT="45725" marB="45725"/>
                </a:tc>
                <a:tc>
                  <a:txBody>
                    <a:bodyPr/>
                    <a:lstStyle/>
                    <a:p>
                      <a:r>
                        <a:rPr lang="en-US" sz="1800" dirty="0"/>
                        <a:t>$2531.00</a:t>
                      </a:r>
                    </a:p>
                  </a:txBody>
                  <a:tcPr marT="45725" marB="45725"/>
                </a:tc>
                <a:tc>
                  <a:txBody>
                    <a:bodyPr/>
                    <a:lstStyle/>
                    <a:p>
                      <a:r>
                        <a:rPr lang="en-US" sz="1800" dirty="0"/>
                        <a:t>$3069.50</a:t>
                      </a:r>
                    </a:p>
                  </a:txBody>
                  <a:tcPr marT="45725" marB="45725"/>
                </a:tc>
                <a:tc>
                  <a:txBody>
                    <a:bodyPr/>
                    <a:lstStyle/>
                    <a:p>
                      <a:r>
                        <a:rPr lang="en-US" sz="1800" dirty="0"/>
                        <a:t>$2531.00</a:t>
                      </a:r>
                    </a:p>
                  </a:txBody>
                  <a:tcPr marT="45725" marB="45725"/>
                </a:tc>
                <a:tc>
                  <a:txBody>
                    <a:bodyPr/>
                    <a:lstStyle/>
                    <a:p>
                      <a:r>
                        <a:rPr lang="en-US" sz="1800" dirty="0"/>
                        <a:t>$1269.50</a:t>
                      </a:r>
                    </a:p>
                  </a:txBody>
                  <a:tcPr marT="45725" marB="45725"/>
                </a:tc>
                <a:tc>
                  <a:txBody>
                    <a:bodyPr/>
                    <a:lstStyle/>
                    <a:p>
                      <a:r>
                        <a:rPr lang="en-US" sz="1800" dirty="0"/>
                        <a:t>$11,571.00</a:t>
                      </a:r>
                    </a:p>
                  </a:txBody>
                  <a:tcPr marT="45725" marB="45725">
                    <a:solidFill>
                      <a:srgbClr val="FFC000"/>
                    </a:solidFill>
                  </a:tcPr>
                </a:tc>
                <a:extLst>
                  <a:ext uri="{0D108BD9-81ED-4DB2-BD59-A6C34878D82A}">
                    <a16:rowId xmlns:a16="http://schemas.microsoft.com/office/drawing/2014/main" val="10002"/>
                  </a:ext>
                </a:extLst>
              </a:tr>
              <a:tr h="640134">
                <a:tc>
                  <a:txBody>
                    <a:bodyPr/>
                    <a:lstStyle/>
                    <a:p>
                      <a:r>
                        <a:rPr lang="en-US" sz="1800" dirty="0"/>
                        <a:t>Out-State</a:t>
                      </a:r>
                    </a:p>
                  </a:txBody>
                  <a:tcPr marT="45725" marB="45725"/>
                </a:tc>
                <a:tc>
                  <a:txBody>
                    <a:bodyPr/>
                    <a:lstStyle/>
                    <a:p>
                      <a:r>
                        <a:rPr lang="en-US" sz="1800" dirty="0"/>
                        <a:t>$2730.00</a:t>
                      </a:r>
                    </a:p>
                  </a:txBody>
                  <a:tcPr marT="45725" marB="45725"/>
                </a:tc>
                <a:tc>
                  <a:txBody>
                    <a:bodyPr/>
                    <a:lstStyle/>
                    <a:p>
                      <a:r>
                        <a:rPr lang="en-US" sz="1800" dirty="0"/>
                        <a:t>$3182.00</a:t>
                      </a:r>
                    </a:p>
                  </a:txBody>
                  <a:tcPr marT="45725" marB="45725"/>
                </a:tc>
                <a:tc>
                  <a:txBody>
                    <a:bodyPr/>
                    <a:lstStyle/>
                    <a:p>
                      <a:r>
                        <a:rPr lang="en-US" sz="1800" dirty="0"/>
                        <a:t>$3860.00</a:t>
                      </a:r>
                    </a:p>
                  </a:txBody>
                  <a:tcPr marT="45725" marB="45725"/>
                </a:tc>
                <a:tc>
                  <a:txBody>
                    <a:bodyPr/>
                    <a:lstStyle/>
                    <a:p>
                      <a:r>
                        <a:rPr lang="en-US" sz="1800" dirty="0"/>
                        <a:t>$3182.00</a:t>
                      </a:r>
                    </a:p>
                  </a:txBody>
                  <a:tcPr marT="45725" marB="45725"/>
                </a:tc>
                <a:tc>
                  <a:txBody>
                    <a:bodyPr/>
                    <a:lstStyle/>
                    <a:p>
                      <a:r>
                        <a:rPr lang="en-US" sz="1800" dirty="0"/>
                        <a:t>$1595.00</a:t>
                      </a:r>
                    </a:p>
                  </a:txBody>
                  <a:tcPr marT="45725" marB="45725"/>
                </a:tc>
                <a:tc>
                  <a:txBody>
                    <a:bodyPr/>
                    <a:lstStyle/>
                    <a:p>
                      <a:r>
                        <a:rPr lang="en-US" sz="1800" dirty="0"/>
                        <a:t>$14,549.00</a:t>
                      </a:r>
                    </a:p>
                  </a:txBody>
                  <a:tcPr marT="45725" marB="45725">
                    <a:solidFill>
                      <a:srgbClr val="FFC000"/>
                    </a:solidFill>
                  </a:tcPr>
                </a:tc>
                <a:extLst>
                  <a:ext uri="{0D108BD9-81ED-4DB2-BD59-A6C34878D82A}">
                    <a16:rowId xmlns:a16="http://schemas.microsoft.com/office/drawing/2014/main" val="10003"/>
                  </a:ext>
                </a:extLst>
              </a:tr>
            </a:tbl>
          </a:graphicData>
        </a:graphic>
      </p:graphicFrame>
      <p:sp>
        <p:nvSpPr>
          <p:cNvPr id="98352" name="TextBox 7">
            <a:extLst>
              <a:ext uri="{FF2B5EF4-FFF2-40B4-BE49-F238E27FC236}">
                <a16:creationId xmlns:a16="http://schemas.microsoft.com/office/drawing/2014/main" id="{24B5B0EA-0175-A283-2D97-2BD1EF705096}"/>
              </a:ext>
            </a:extLst>
          </p:cNvPr>
          <p:cNvSpPr txBox="1">
            <a:spLocks noChangeArrowheads="1"/>
          </p:cNvSpPr>
          <p:nvPr/>
        </p:nvSpPr>
        <p:spPr bwMode="auto">
          <a:xfrm>
            <a:off x="3338513" y="5664200"/>
            <a:ext cx="2179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r>
              <a:rPr lang="en-US" altLang="en-US" sz="1800"/>
              <a:t>Estimated on 9-20-21</a:t>
            </a:r>
          </a:p>
        </p:txBody>
      </p:sp>
    </p:spTree>
    <p:custDataLst>
      <p:tags r:id="rId1"/>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BA37A8-8A79-C23C-3320-5EFD64E87D4A}"/>
              </a:ext>
            </a:extLst>
          </p:cNvPr>
          <p:cNvSpPr>
            <a:spLocks noGrp="1"/>
          </p:cNvSpPr>
          <p:nvPr>
            <p:ph type="title"/>
          </p:nvPr>
        </p:nvSpPr>
        <p:spPr/>
        <p:txBody>
          <a:bodyPr/>
          <a:lstStyle/>
          <a:p>
            <a:pPr>
              <a:defRPr/>
            </a:pPr>
            <a:r>
              <a:rPr lang="en-US" dirty="0"/>
              <a:t>Additional Costs</a:t>
            </a:r>
          </a:p>
        </p:txBody>
      </p:sp>
      <p:sp>
        <p:nvSpPr>
          <p:cNvPr id="7" name="Content Placeholder 6">
            <a:extLst>
              <a:ext uri="{FF2B5EF4-FFF2-40B4-BE49-F238E27FC236}">
                <a16:creationId xmlns:a16="http://schemas.microsoft.com/office/drawing/2014/main" id="{96645612-B645-8ABC-5730-4F5C92A2557B}"/>
              </a:ext>
            </a:extLst>
          </p:cNvPr>
          <p:cNvSpPr>
            <a:spLocks noGrp="1"/>
          </p:cNvSpPr>
          <p:nvPr>
            <p:ph idx="1"/>
          </p:nvPr>
        </p:nvSpPr>
        <p:spPr/>
        <p:txBody>
          <a:bodyPr/>
          <a:lstStyle/>
          <a:p>
            <a:pPr>
              <a:defRPr/>
            </a:pPr>
            <a:endParaRPr lang="en-US" sz="2000" dirty="0"/>
          </a:p>
          <a:p>
            <a:pPr>
              <a:defRPr/>
            </a:pPr>
            <a:endParaRPr lang="en-US" sz="2000" dirty="0"/>
          </a:p>
          <a:p>
            <a:pPr>
              <a:defRPr/>
            </a:pPr>
            <a:endParaRPr lang="en-US" dirty="0"/>
          </a:p>
        </p:txBody>
      </p:sp>
      <p:sp>
        <p:nvSpPr>
          <p:cNvPr id="100356" name="Slide Number Placeholder 4">
            <a:extLst>
              <a:ext uri="{FF2B5EF4-FFF2-40B4-BE49-F238E27FC236}">
                <a16:creationId xmlns:a16="http://schemas.microsoft.com/office/drawing/2014/main" id="{BD318390-5A0E-9CAA-40A0-B11F963700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528EADFF-1136-4470-A90E-3B2A62B0787A}" type="slidenum">
              <a:rPr lang="en-US" altLang="en-US" sz="1200" smtClean="0"/>
              <a:pPr>
                <a:spcBef>
                  <a:spcPct val="0"/>
                </a:spcBef>
                <a:buClrTx/>
                <a:buFontTx/>
                <a:buNone/>
              </a:pPr>
              <a:t>54</a:t>
            </a:fld>
            <a:endParaRPr lang="en-US" altLang="en-US" sz="1200"/>
          </a:p>
        </p:txBody>
      </p:sp>
      <p:graphicFrame>
        <p:nvGraphicFramePr>
          <p:cNvPr id="3" name="Table 2">
            <a:extLst>
              <a:ext uri="{FF2B5EF4-FFF2-40B4-BE49-F238E27FC236}">
                <a16:creationId xmlns:a16="http://schemas.microsoft.com/office/drawing/2014/main" id="{DF5D4BD3-5B51-5CBA-09D6-1721AFE3E776}"/>
              </a:ext>
            </a:extLst>
          </p:cNvPr>
          <p:cNvGraphicFramePr>
            <a:graphicFrameLocks noGrp="1"/>
          </p:cNvGraphicFramePr>
          <p:nvPr/>
        </p:nvGraphicFramePr>
        <p:xfrm>
          <a:off x="609600" y="1219200"/>
          <a:ext cx="7924800" cy="4592637"/>
        </p:xfrm>
        <a:graphic>
          <a:graphicData uri="http://schemas.openxmlformats.org/drawingml/2006/table">
            <a:tbl>
              <a:tblPr firstRow="1" bandRow="1">
                <a:tableStyleId>{8A107856-5554-42FB-B03E-39F5DBC370BA}</a:tableStyleId>
              </a:tblPr>
              <a:tblGrid>
                <a:gridCol w="58673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304892">
                <a:tc>
                  <a:txBody>
                    <a:bodyPr/>
                    <a:lstStyle/>
                    <a:p>
                      <a:r>
                        <a:rPr lang="en-US" sz="1400" dirty="0"/>
                        <a:t>Textbooks</a:t>
                      </a:r>
                    </a:p>
                  </a:txBody>
                  <a:tcPr marT="45737" marB="45737"/>
                </a:tc>
                <a:tc>
                  <a:txBody>
                    <a:bodyPr/>
                    <a:lstStyle/>
                    <a:p>
                      <a:r>
                        <a:rPr lang="en-US" sz="1400" dirty="0"/>
                        <a:t>$2000</a:t>
                      </a:r>
                    </a:p>
                  </a:txBody>
                  <a:tcPr marT="45737" marB="45737"/>
                </a:tc>
                <a:extLst>
                  <a:ext uri="{0D108BD9-81ED-4DB2-BD59-A6C34878D82A}">
                    <a16:rowId xmlns:a16="http://schemas.microsoft.com/office/drawing/2014/main" val="10000"/>
                  </a:ext>
                </a:extLst>
              </a:tr>
              <a:tr h="318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Trajecsys</a:t>
                      </a:r>
                      <a:r>
                        <a:rPr lang="en-US" sz="1400" dirty="0"/>
                        <a:t> System- clinical requirement</a:t>
                      </a:r>
                    </a:p>
                  </a:txBody>
                  <a:tcPr marT="45737" marB="45737"/>
                </a:tc>
                <a:tc>
                  <a:txBody>
                    <a:bodyPr/>
                    <a:lstStyle/>
                    <a:p>
                      <a:r>
                        <a:rPr lang="en-US" sz="1400" dirty="0"/>
                        <a:t>$100</a:t>
                      </a:r>
                    </a:p>
                  </a:txBody>
                  <a:tcPr marT="45737" marB="45737"/>
                </a:tc>
                <a:extLst>
                  <a:ext uri="{0D108BD9-81ED-4DB2-BD59-A6C34878D82A}">
                    <a16:rowId xmlns:a16="http://schemas.microsoft.com/office/drawing/2014/main" val="10001"/>
                  </a:ext>
                </a:extLst>
              </a:tr>
              <a:tr h="30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Complio</a:t>
                      </a:r>
                      <a:r>
                        <a:rPr lang="en-US" sz="1400"/>
                        <a:t> - clinical </a:t>
                      </a:r>
                      <a:r>
                        <a:rPr lang="en-US" sz="1400" dirty="0"/>
                        <a:t>requirement &amp; Background</a:t>
                      </a:r>
                      <a:r>
                        <a:rPr lang="en-US" sz="1400" baseline="0" dirty="0"/>
                        <a:t> Check</a:t>
                      </a:r>
                      <a:endParaRPr lang="en-US" sz="1400" dirty="0"/>
                    </a:p>
                  </a:txBody>
                  <a:tcPr marT="45737" marB="4573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$100</a:t>
                      </a:r>
                    </a:p>
                  </a:txBody>
                  <a:tcPr marT="45737" marB="45737"/>
                </a:tc>
                <a:extLst>
                  <a:ext uri="{0D108BD9-81ED-4DB2-BD59-A6C34878D82A}">
                    <a16:rowId xmlns:a16="http://schemas.microsoft.com/office/drawing/2014/main" val="10002"/>
                  </a:ext>
                </a:extLst>
              </a:tr>
              <a:tr h="30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Ultrasound Registry Review</a:t>
                      </a:r>
                    </a:p>
                  </a:txBody>
                  <a:tcPr marT="45737" marB="4573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$300</a:t>
                      </a:r>
                    </a:p>
                  </a:txBody>
                  <a:tcPr marT="45737" marB="45737"/>
                </a:tc>
                <a:extLst>
                  <a:ext uri="{0D108BD9-81ED-4DB2-BD59-A6C34878D82A}">
                    <a16:rowId xmlns:a16="http://schemas.microsoft.com/office/drawing/2014/main" val="10003"/>
                  </a:ext>
                </a:extLst>
              </a:tr>
              <a:tr h="30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Society Of Diagnostic Medical Sonography Membership</a:t>
                      </a:r>
                    </a:p>
                  </a:txBody>
                  <a:tcPr marT="45737" marB="45737"/>
                </a:tc>
                <a:tc>
                  <a:txBody>
                    <a:bodyPr/>
                    <a:lstStyle/>
                    <a:p>
                      <a:r>
                        <a:rPr lang="en-US" sz="1400" dirty="0"/>
                        <a:t>$45</a:t>
                      </a:r>
                    </a:p>
                  </a:txBody>
                  <a:tcPr marT="45737" marB="45737"/>
                </a:tc>
                <a:extLst>
                  <a:ext uri="{0D108BD9-81ED-4DB2-BD59-A6C34878D82A}">
                    <a16:rowId xmlns:a16="http://schemas.microsoft.com/office/drawing/2014/main" val="10004"/>
                  </a:ext>
                </a:extLst>
              </a:tr>
              <a:tr h="369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Uniforms</a:t>
                      </a:r>
                    </a:p>
                  </a:txBody>
                  <a:tcPr marT="45737" marB="45737"/>
                </a:tc>
                <a:tc>
                  <a:txBody>
                    <a:bodyPr/>
                    <a:lstStyle/>
                    <a:p>
                      <a:r>
                        <a:rPr lang="en-US" sz="1400" dirty="0"/>
                        <a:t>Varies</a:t>
                      </a:r>
                    </a:p>
                  </a:txBody>
                  <a:tcPr marT="45737" marB="45737"/>
                </a:tc>
                <a:extLst>
                  <a:ext uri="{0D108BD9-81ED-4DB2-BD59-A6C34878D82A}">
                    <a16:rowId xmlns:a16="http://schemas.microsoft.com/office/drawing/2014/main" val="10005"/>
                  </a:ext>
                </a:extLst>
              </a:tr>
              <a:tr h="369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Physical Check and Immunizations</a:t>
                      </a:r>
                    </a:p>
                  </a:txBody>
                  <a:tcPr marT="45737" marB="45737"/>
                </a:tc>
                <a:tc>
                  <a:txBody>
                    <a:bodyPr/>
                    <a:lstStyle/>
                    <a:p>
                      <a:r>
                        <a:rPr lang="en-US" sz="1400" dirty="0"/>
                        <a:t>Varies</a:t>
                      </a:r>
                    </a:p>
                  </a:txBody>
                  <a:tcPr marT="45737" marB="45737"/>
                </a:tc>
                <a:extLst>
                  <a:ext uri="{0D108BD9-81ED-4DB2-BD59-A6C34878D82A}">
                    <a16:rowId xmlns:a16="http://schemas.microsoft.com/office/drawing/2014/main" val="10006"/>
                  </a:ext>
                </a:extLst>
              </a:tr>
              <a:tr h="369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Background check and Drug screen</a:t>
                      </a:r>
                    </a:p>
                  </a:txBody>
                  <a:tcPr marT="45737" marB="45737"/>
                </a:tc>
                <a:tc>
                  <a:txBody>
                    <a:bodyPr/>
                    <a:lstStyle/>
                    <a:p>
                      <a:r>
                        <a:rPr lang="en-US" sz="1400" dirty="0"/>
                        <a:t>Varies</a:t>
                      </a:r>
                    </a:p>
                  </a:txBody>
                  <a:tcPr marT="45737" marB="45737"/>
                </a:tc>
                <a:extLst>
                  <a:ext uri="{0D108BD9-81ED-4DB2-BD59-A6C34878D82A}">
                    <a16:rowId xmlns:a16="http://schemas.microsoft.com/office/drawing/2014/main" val="10007"/>
                  </a:ext>
                </a:extLst>
              </a:tr>
              <a:tr h="369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Health Insurance</a:t>
                      </a:r>
                    </a:p>
                  </a:txBody>
                  <a:tcPr marT="45737" marB="45737"/>
                </a:tc>
                <a:tc>
                  <a:txBody>
                    <a:bodyPr/>
                    <a:lstStyle/>
                    <a:p>
                      <a:r>
                        <a:rPr lang="en-US" sz="1400" dirty="0"/>
                        <a:t>Varies</a:t>
                      </a:r>
                    </a:p>
                  </a:txBody>
                  <a:tcPr marT="45737" marB="45737"/>
                </a:tc>
                <a:extLst>
                  <a:ext uri="{0D108BD9-81ED-4DB2-BD59-A6C34878D82A}">
                    <a16:rowId xmlns:a16="http://schemas.microsoft.com/office/drawing/2014/main" val="10008"/>
                  </a:ext>
                </a:extLst>
              </a:tr>
              <a:tr h="369842">
                <a:tc>
                  <a:txBody>
                    <a:bodyPr/>
                    <a:lstStyle/>
                    <a:p>
                      <a:r>
                        <a:rPr lang="en-US" sz="1400" dirty="0"/>
                        <a:t>Coleman College for Health Sciences campus parking</a:t>
                      </a:r>
                    </a:p>
                  </a:txBody>
                  <a:tcPr marT="45737" marB="45737"/>
                </a:tc>
                <a:tc>
                  <a:txBody>
                    <a:bodyPr/>
                    <a:lstStyle/>
                    <a:p>
                      <a:r>
                        <a:rPr lang="en-US" sz="1400" dirty="0"/>
                        <a:t>Varies</a:t>
                      </a:r>
                    </a:p>
                  </a:txBody>
                  <a:tcPr marT="45737" marB="45737"/>
                </a:tc>
                <a:extLst>
                  <a:ext uri="{0D108BD9-81ED-4DB2-BD59-A6C34878D82A}">
                    <a16:rowId xmlns:a16="http://schemas.microsoft.com/office/drawing/2014/main" val="10009"/>
                  </a:ext>
                </a:extLst>
              </a:tr>
              <a:tr h="369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Transportation to campus and clinical sites</a:t>
                      </a:r>
                    </a:p>
                  </a:txBody>
                  <a:tcPr marT="45737" marB="45737"/>
                </a:tc>
                <a:tc>
                  <a:txBody>
                    <a:bodyPr/>
                    <a:lstStyle/>
                    <a:p>
                      <a:r>
                        <a:rPr lang="en-US" sz="1400" dirty="0"/>
                        <a:t>Varies</a:t>
                      </a:r>
                    </a:p>
                  </a:txBody>
                  <a:tcPr marT="45737" marB="45737"/>
                </a:tc>
                <a:extLst>
                  <a:ext uri="{0D108BD9-81ED-4DB2-BD59-A6C34878D82A}">
                    <a16:rowId xmlns:a16="http://schemas.microsoft.com/office/drawing/2014/main" val="10010"/>
                  </a:ext>
                </a:extLst>
              </a:tr>
              <a:tr h="331824">
                <a:tc>
                  <a:txBody>
                    <a:bodyPr/>
                    <a:lstStyle/>
                    <a:p>
                      <a:r>
                        <a:rPr lang="en-US" sz="1400" dirty="0"/>
                        <a:t>School Supplies</a:t>
                      </a:r>
                      <a:r>
                        <a:rPr lang="en-US" sz="1400" baseline="0" dirty="0"/>
                        <a:t> including a laptop</a:t>
                      </a:r>
                      <a:endParaRPr lang="en-US" sz="1400" dirty="0"/>
                    </a:p>
                  </a:txBody>
                  <a:tcPr marT="45737" marB="45737"/>
                </a:tc>
                <a:tc>
                  <a:txBody>
                    <a:bodyPr/>
                    <a:lstStyle/>
                    <a:p>
                      <a:r>
                        <a:rPr lang="en-US" sz="1400" dirty="0"/>
                        <a:t>Varies</a:t>
                      </a:r>
                    </a:p>
                  </a:txBody>
                  <a:tcPr marT="45737" marB="45737"/>
                </a:tc>
                <a:extLst>
                  <a:ext uri="{0D108BD9-81ED-4DB2-BD59-A6C34878D82A}">
                    <a16:rowId xmlns:a16="http://schemas.microsoft.com/office/drawing/2014/main" val="10011"/>
                  </a:ext>
                </a:extLst>
              </a:tr>
              <a:tr h="503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Refer to HCCS website for additional information</a:t>
                      </a:r>
                    </a:p>
                  </a:txBody>
                  <a:tcPr marT="45737" marB="45737"/>
                </a:tc>
                <a:tc>
                  <a:txBody>
                    <a:bodyPr/>
                    <a:lstStyle/>
                    <a:p>
                      <a:endParaRPr lang="en-US" sz="1400" dirty="0"/>
                    </a:p>
                  </a:txBody>
                  <a:tcPr marT="45737" marB="45737"/>
                </a:tc>
                <a:extLst>
                  <a:ext uri="{0D108BD9-81ED-4DB2-BD59-A6C34878D82A}">
                    <a16:rowId xmlns:a16="http://schemas.microsoft.com/office/drawing/2014/main" val="10012"/>
                  </a:ext>
                </a:extLst>
              </a:tr>
            </a:tbl>
          </a:graphicData>
        </a:graphic>
      </p:graphicFrame>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6B1E-0B8A-8E8C-6878-82665BDED8AE}"/>
              </a:ext>
            </a:extLst>
          </p:cNvPr>
          <p:cNvSpPr>
            <a:spLocks noGrp="1"/>
          </p:cNvSpPr>
          <p:nvPr>
            <p:ph type="title"/>
          </p:nvPr>
        </p:nvSpPr>
        <p:spPr/>
        <p:txBody>
          <a:bodyPr/>
          <a:lstStyle/>
          <a:p>
            <a:pPr>
              <a:defRPr/>
            </a:pPr>
            <a:r>
              <a:rPr lang="en-US" dirty="0"/>
              <a:t>Additional Costs </a:t>
            </a:r>
            <a:br>
              <a:rPr lang="en-US" dirty="0"/>
            </a:br>
            <a:r>
              <a:rPr lang="en-US" dirty="0"/>
              <a:t>for Both Program</a:t>
            </a:r>
          </a:p>
        </p:txBody>
      </p:sp>
      <p:graphicFrame>
        <p:nvGraphicFramePr>
          <p:cNvPr id="6" name="Content Placeholder 5">
            <a:extLst>
              <a:ext uri="{FF2B5EF4-FFF2-40B4-BE49-F238E27FC236}">
                <a16:creationId xmlns:a16="http://schemas.microsoft.com/office/drawing/2014/main" id="{6AB193F3-7131-AA27-7027-1F2DC9D4C6E9}"/>
              </a:ext>
            </a:extLst>
          </p:cNvPr>
          <p:cNvGraphicFramePr>
            <a:graphicFrameLocks noGrp="1"/>
          </p:cNvGraphicFramePr>
          <p:nvPr>
            <p:ph idx="1"/>
          </p:nvPr>
        </p:nvGraphicFramePr>
        <p:xfrm>
          <a:off x="650875" y="1860550"/>
          <a:ext cx="8001000" cy="3944938"/>
        </p:xfrm>
        <a:graphic>
          <a:graphicData uri="http://schemas.openxmlformats.org/drawingml/2006/table">
            <a:tbl>
              <a:tblPr>
                <a:tableStyleId>{5C22544A-7EE6-4342-B048-85BDC9FD1C3A}</a:tableStyleId>
              </a:tblPr>
              <a:tblGrid>
                <a:gridCol w="1783454">
                  <a:extLst>
                    <a:ext uri="{9D8B030D-6E8A-4147-A177-3AD203B41FA5}">
                      <a16:colId xmlns:a16="http://schemas.microsoft.com/office/drawing/2014/main" val="20000"/>
                    </a:ext>
                  </a:extLst>
                </a:gridCol>
                <a:gridCol w="1996159">
                  <a:extLst>
                    <a:ext uri="{9D8B030D-6E8A-4147-A177-3AD203B41FA5}">
                      <a16:colId xmlns:a16="http://schemas.microsoft.com/office/drawing/2014/main" val="20001"/>
                    </a:ext>
                  </a:extLst>
                </a:gridCol>
                <a:gridCol w="2127055">
                  <a:extLst>
                    <a:ext uri="{9D8B030D-6E8A-4147-A177-3AD203B41FA5}">
                      <a16:colId xmlns:a16="http://schemas.microsoft.com/office/drawing/2014/main" val="20002"/>
                    </a:ext>
                  </a:extLst>
                </a:gridCol>
                <a:gridCol w="2094332">
                  <a:extLst>
                    <a:ext uri="{9D8B030D-6E8A-4147-A177-3AD203B41FA5}">
                      <a16:colId xmlns:a16="http://schemas.microsoft.com/office/drawing/2014/main" val="20003"/>
                    </a:ext>
                  </a:extLst>
                </a:gridCol>
              </a:tblGrid>
              <a:tr h="475656">
                <a:tc gridSpan="4">
                  <a:txBody>
                    <a:bodyPr/>
                    <a:lstStyle/>
                    <a:p>
                      <a:pPr algn="ctr" fontAlgn="ctr"/>
                      <a:r>
                        <a:rPr lang="en-US" sz="2000" b="1" i="0" u="none" strike="noStrike" dirty="0">
                          <a:solidFill>
                            <a:srgbClr val="000000"/>
                          </a:solidFill>
                          <a:effectLst/>
                          <a:latin typeface="Calibri" panose="020F0502020204030204" pitchFamily="34" charset="0"/>
                        </a:rPr>
                        <a:t>1st Semester: Fall</a:t>
                      </a:r>
                    </a:p>
                  </a:txBody>
                  <a:tcPr marL="7620" marR="7620" marT="7620" marB="0" anchor="c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7827">
                <a:tc>
                  <a:txBody>
                    <a:bodyPr/>
                    <a:lstStyle/>
                    <a:p>
                      <a:pPr algn="l" fontAlgn="ctr"/>
                      <a:r>
                        <a:rPr lang="en-US" sz="1100" b="1" i="0" u="none" strike="noStrike" dirty="0">
                          <a:solidFill>
                            <a:srgbClr val="000000"/>
                          </a:solidFill>
                          <a:effectLst/>
                          <a:latin typeface="Calibri" panose="020F0502020204030204" pitchFamily="34" charset="0"/>
                        </a:rPr>
                        <a:t>Required Courses</a:t>
                      </a:r>
                    </a:p>
                  </a:txBody>
                  <a:tcPr marL="7620" marR="7620" marT="7620" marB="0" anchor="ctr">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In District</a:t>
                      </a:r>
                    </a:p>
                  </a:txBody>
                  <a:tcPr marL="7620" marR="7620" marT="7620" marB="0" anchor="ctr">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Out of District</a:t>
                      </a:r>
                    </a:p>
                  </a:txBody>
                  <a:tcPr marL="7620" marR="7620" marT="7620" marB="0" anchor="ctr">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Out of State</a:t>
                      </a:r>
                    </a:p>
                  </a:txBody>
                  <a:tcPr marL="7620" marR="7620" marT="7620" marB="0" anchor="ctr">
                    <a:solidFill>
                      <a:srgbClr val="92D050"/>
                    </a:solidFill>
                  </a:tcPr>
                </a:tc>
                <a:extLst>
                  <a:ext uri="{0D108BD9-81ED-4DB2-BD59-A6C34878D82A}">
                    <a16:rowId xmlns:a16="http://schemas.microsoft.com/office/drawing/2014/main" val="10001"/>
                  </a:ext>
                </a:extLst>
              </a:tr>
              <a:tr h="734264">
                <a:tc>
                  <a:txBody>
                    <a:bodyPr/>
                    <a:lstStyle/>
                    <a:p>
                      <a:pPr algn="l" fontAlgn="ctr"/>
                      <a:r>
                        <a:rPr lang="en-US" sz="1100" b="0" i="0" u="none" strike="noStrike" dirty="0">
                          <a:solidFill>
                            <a:srgbClr val="000000"/>
                          </a:solidFill>
                          <a:effectLst/>
                          <a:latin typeface="Calibri" panose="020F0502020204030204" pitchFamily="34" charset="0"/>
                        </a:rPr>
                        <a:t>15 Credited Hours</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$ 1,015.50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$ 2095.50</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$ 2343.00</a:t>
                      </a:r>
                    </a:p>
                  </a:txBody>
                  <a:tcPr marL="7620" marR="7620" marT="7620" marB="0" anchor="ctr"/>
                </a:tc>
                <a:extLst>
                  <a:ext uri="{0D108BD9-81ED-4DB2-BD59-A6C34878D82A}">
                    <a16:rowId xmlns:a16="http://schemas.microsoft.com/office/drawing/2014/main" val="10002"/>
                  </a:ext>
                </a:extLst>
              </a:tr>
              <a:tr h="445927">
                <a:tc>
                  <a:txBody>
                    <a:bodyPr/>
                    <a:lstStyle/>
                    <a:p>
                      <a:pPr algn="l" fontAlgn="ctr"/>
                      <a:r>
                        <a:rPr lang="en-US" sz="1100" b="0" i="0" u="none" strike="noStrike" dirty="0">
                          <a:solidFill>
                            <a:srgbClr val="000000"/>
                          </a:solidFill>
                          <a:effectLst/>
                          <a:latin typeface="Calibri" panose="020F0502020204030204" pitchFamily="34" charset="0"/>
                        </a:rPr>
                        <a:t>Books</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$ 1,062.89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$ 1,062.89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$ 1,062.89 </a:t>
                      </a:r>
                    </a:p>
                  </a:txBody>
                  <a:tcPr marL="7620" marR="7620" marT="7620" marB="0" anchor="ctr"/>
                </a:tc>
                <a:extLst>
                  <a:ext uri="{0D108BD9-81ED-4DB2-BD59-A6C34878D82A}">
                    <a16:rowId xmlns:a16="http://schemas.microsoft.com/office/drawing/2014/main" val="10003"/>
                  </a:ext>
                </a:extLst>
              </a:tr>
              <a:tr h="445927">
                <a:tc>
                  <a:txBody>
                    <a:bodyPr/>
                    <a:lstStyle/>
                    <a:p>
                      <a:pPr algn="l" fontAlgn="ctr"/>
                      <a:r>
                        <a:rPr lang="en-US" sz="1100" b="0" i="0" u="none" strike="noStrike" dirty="0">
                          <a:solidFill>
                            <a:srgbClr val="000000"/>
                          </a:solidFill>
                          <a:effectLst/>
                          <a:latin typeface="Calibri" panose="020F0502020204030204" pitchFamily="34" charset="0"/>
                        </a:rPr>
                        <a:t>Parking</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0" marB="0" anchor="ctr"/>
                </a:tc>
                <a:extLst>
                  <a:ext uri="{0D108BD9-81ED-4DB2-BD59-A6C34878D82A}">
                    <a16:rowId xmlns:a16="http://schemas.microsoft.com/office/drawing/2014/main" val="10004"/>
                  </a:ext>
                </a:extLst>
              </a:tr>
              <a:tr h="445927">
                <a:tc>
                  <a:txBody>
                    <a:bodyPr/>
                    <a:lstStyle/>
                    <a:p>
                      <a:pPr algn="l" fontAlgn="ctr"/>
                      <a:r>
                        <a:rPr lang="en-US" sz="1100" b="0" i="0" u="none" strike="noStrike" dirty="0">
                          <a:solidFill>
                            <a:srgbClr val="000000"/>
                          </a:solidFill>
                          <a:effectLst/>
                          <a:latin typeface="Calibri" panose="020F0502020204030204" pitchFamily="34" charset="0"/>
                        </a:rPr>
                        <a:t>Lab Fees</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50.00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$ 50.00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$ 50.00 </a:t>
                      </a:r>
                    </a:p>
                  </a:txBody>
                  <a:tcPr marL="7620" marR="7620" marT="7620" marB="0" anchor="ctr"/>
                </a:tc>
                <a:extLst>
                  <a:ext uri="{0D108BD9-81ED-4DB2-BD59-A6C34878D82A}">
                    <a16:rowId xmlns:a16="http://schemas.microsoft.com/office/drawing/2014/main" val="10005"/>
                  </a:ext>
                </a:extLst>
              </a:tr>
              <a:tr h="475656">
                <a:tc>
                  <a:txBody>
                    <a:bodyPr/>
                    <a:lstStyle/>
                    <a:p>
                      <a:pPr algn="l" fontAlgn="ctr"/>
                      <a:r>
                        <a:rPr lang="en-US" sz="1100" b="0" i="0" u="none" strike="noStrike" dirty="0">
                          <a:solidFill>
                            <a:srgbClr val="000000"/>
                          </a:solidFill>
                          <a:effectLst/>
                          <a:latin typeface="Calibri" panose="020F0502020204030204" pitchFamily="34" charset="0"/>
                        </a:rPr>
                        <a:t>Liabilities Ins</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50.00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a:t>
                      </a:r>
                      <a:r>
                        <a:rPr lang="en-US" sz="1100" b="0" i="0" u="none" strike="noStrike" baseline="0" dirty="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50.00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$ 50.00 </a:t>
                      </a:r>
                    </a:p>
                  </a:txBody>
                  <a:tcPr marL="7620" marR="7620" marT="7620" marB="0" anchor="ctr"/>
                </a:tc>
                <a:extLst>
                  <a:ext uri="{0D108BD9-81ED-4DB2-BD59-A6C34878D82A}">
                    <a16:rowId xmlns:a16="http://schemas.microsoft.com/office/drawing/2014/main" val="10006"/>
                  </a:ext>
                </a:extLst>
              </a:tr>
              <a:tr h="445927">
                <a:tc>
                  <a:txBody>
                    <a:bodyPr/>
                    <a:lstStyle/>
                    <a:p>
                      <a:pPr algn="l" fontAlgn="ctr"/>
                      <a:r>
                        <a:rPr lang="en-US" sz="1100" b="1" i="0" u="none" strike="noStrike" dirty="0">
                          <a:solidFill>
                            <a:srgbClr val="000000"/>
                          </a:solidFill>
                          <a:effectLst/>
                          <a:latin typeface="Calibri" panose="020F0502020204030204" pitchFamily="34" charset="0"/>
                        </a:rPr>
                        <a:t>Total</a:t>
                      </a:r>
                    </a:p>
                  </a:txBody>
                  <a:tcPr marL="7620" marR="7620" marT="7620" marB="0" anchor="ctr"/>
                </a:tc>
                <a:tc>
                  <a:txBody>
                    <a:bodyPr/>
                    <a:lstStyle/>
                    <a:p>
                      <a:pPr algn="l" fontAlgn="ctr"/>
                      <a:r>
                        <a:rPr lang="en-US" sz="1100" b="1" i="0" u="none" strike="noStrike" dirty="0">
                          <a:solidFill>
                            <a:srgbClr val="000000"/>
                          </a:solidFill>
                          <a:effectLst/>
                          <a:latin typeface="Calibri" panose="020F0502020204030204" pitchFamily="34" charset="0"/>
                        </a:rPr>
                        <a:t> $</a:t>
                      </a:r>
                      <a:r>
                        <a:rPr lang="en-US" sz="1100" b="1" i="0" u="none" strike="noStrike" baseline="0"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2,528.39 </a:t>
                      </a:r>
                    </a:p>
                  </a:txBody>
                  <a:tcPr marL="7620" marR="7620" marT="7620" marB="0" anchor="ctr"/>
                </a:tc>
                <a:tc>
                  <a:txBody>
                    <a:bodyPr/>
                    <a:lstStyle/>
                    <a:p>
                      <a:pPr algn="l" fontAlgn="ctr"/>
                      <a:r>
                        <a:rPr lang="en-US" sz="1100" b="1" i="0" u="none" strike="noStrike" dirty="0">
                          <a:solidFill>
                            <a:srgbClr val="000000"/>
                          </a:solidFill>
                          <a:effectLst/>
                          <a:latin typeface="Calibri" panose="020F0502020204030204" pitchFamily="34" charset="0"/>
                        </a:rPr>
                        <a:t> $</a:t>
                      </a:r>
                      <a:r>
                        <a:rPr lang="en-US" sz="1100" b="1" i="0" u="none" strike="noStrike" baseline="0" dirty="0">
                          <a:solidFill>
                            <a:srgbClr val="000000"/>
                          </a:solidFill>
                          <a:effectLst/>
                          <a:latin typeface="Calibri" panose="020F0502020204030204" pitchFamily="34" charset="0"/>
                        </a:rPr>
                        <a:t>3,607.94</a:t>
                      </a:r>
                      <a:endParaRPr lang="en-US"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b="1" i="0" u="none" strike="noStrike" dirty="0">
                          <a:solidFill>
                            <a:srgbClr val="000000"/>
                          </a:solidFill>
                          <a:effectLst/>
                          <a:latin typeface="Calibri" panose="020F0502020204030204" pitchFamily="34" charset="0"/>
                        </a:rPr>
                        <a:t> $ 3,855.89</a:t>
                      </a:r>
                    </a:p>
                  </a:txBody>
                  <a:tcPr marL="7620" marR="7620" marT="7620" marB="0" anchor="ctr"/>
                </a:tc>
                <a:extLst>
                  <a:ext uri="{0D108BD9-81ED-4DB2-BD59-A6C34878D82A}">
                    <a16:rowId xmlns:a16="http://schemas.microsoft.com/office/drawing/2014/main" val="10007"/>
                  </a:ext>
                </a:extLst>
              </a:tr>
              <a:tr h="237827">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bl>
          </a:graphicData>
        </a:graphic>
      </p:graphicFrame>
      <p:sp>
        <p:nvSpPr>
          <p:cNvPr id="102452" name="Slide Number Placeholder 3">
            <a:extLst>
              <a:ext uri="{FF2B5EF4-FFF2-40B4-BE49-F238E27FC236}">
                <a16:creationId xmlns:a16="http://schemas.microsoft.com/office/drawing/2014/main" id="{B05095C3-E86A-B38E-C4A0-55D4CE6F3B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9998A894-907B-4D98-8331-0FEBDE946DBA}" type="slidenum">
              <a:rPr lang="en-US" altLang="en-US" sz="1200" smtClean="0"/>
              <a:pPr>
                <a:spcBef>
                  <a:spcPct val="0"/>
                </a:spcBef>
                <a:buClrTx/>
                <a:buFontTx/>
                <a:buNone/>
              </a:pPr>
              <a:t>55</a:t>
            </a:fld>
            <a:endParaRPr lang="en-US" altLang="en-US" sz="120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F378-BEDB-BC7F-86FE-EB01ADCF7B4C}"/>
              </a:ext>
            </a:extLst>
          </p:cNvPr>
          <p:cNvSpPr>
            <a:spLocks noGrp="1"/>
          </p:cNvSpPr>
          <p:nvPr>
            <p:ph type="title"/>
          </p:nvPr>
        </p:nvSpPr>
        <p:spPr/>
        <p:txBody>
          <a:bodyPr/>
          <a:lstStyle/>
          <a:p>
            <a:pPr>
              <a:defRPr/>
            </a:pPr>
            <a:r>
              <a:rPr lang="en-US" dirty="0"/>
              <a:t>Additional Costs </a:t>
            </a:r>
            <a:br>
              <a:rPr lang="en-US" dirty="0"/>
            </a:br>
            <a:r>
              <a:rPr lang="en-US" dirty="0"/>
              <a:t>for Both Program</a:t>
            </a:r>
          </a:p>
        </p:txBody>
      </p:sp>
      <p:graphicFrame>
        <p:nvGraphicFramePr>
          <p:cNvPr id="6" name="Content Placeholder 5">
            <a:extLst>
              <a:ext uri="{FF2B5EF4-FFF2-40B4-BE49-F238E27FC236}">
                <a16:creationId xmlns:a16="http://schemas.microsoft.com/office/drawing/2014/main" id="{599765A0-0915-6EE8-64BB-5C60FC8CAF31}"/>
              </a:ext>
            </a:extLst>
          </p:cNvPr>
          <p:cNvGraphicFramePr>
            <a:graphicFrameLocks noGrp="1"/>
          </p:cNvGraphicFramePr>
          <p:nvPr>
            <p:ph idx="1"/>
          </p:nvPr>
        </p:nvGraphicFramePr>
        <p:xfrm>
          <a:off x="571500" y="1898650"/>
          <a:ext cx="8001000" cy="3924299"/>
        </p:xfrm>
        <a:graphic>
          <a:graphicData uri="http://schemas.openxmlformats.org/drawingml/2006/table">
            <a:tbl>
              <a:tblPr>
                <a:tableStyleId>{5C22544A-7EE6-4342-B048-85BDC9FD1C3A}</a:tableStyleId>
              </a:tblPr>
              <a:tblGrid>
                <a:gridCol w="1783454">
                  <a:extLst>
                    <a:ext uri="{9D8B030D-6E8A-4147-A177-3AD203B41FA5}">
                      <a16:colId xmlns:a16="http://schemas.microsoft.com/office/drawing/2014/main" val="20000"/>
                    </a:ext>
                  </a:extLst>
                </a:gridCol>
                <a:gridCol w="1996159">
                  <a:extLst>
                    <a:ext uri="{9D8B030D-6E8A-4147-A177-3AD203B41FA5}">
                      <a16:colId xmlns:a16="http://schemas.microsoft.com/office/drawing/2014/main" val="20001"/>
                    </a:ext>
                  </a:extLst>
                </a:gridCol>
                <a:gridCol w="2127055">
                  <a:extLst>
                    <a:ext uri="{9D8B030D-6E8A-4147-A177-3AD203B41FA5}">
                      <a16:colId xmlns:a16="http://schemas.microsoft.com/office/drawing/2014/main" val="20002"/>
                    </a:ext>
                  </a:extLst>
                </a:gridCol>
                <a:gridCol w="2094332">
                  <a:extLst>
                    <a:ext uri="{9D8B030D-6E8A-4147-A177-3AD203B41FA5}">
                      <a16:colId xmlns:a16="http://schemas.microsoft.com/office/drawing/2014/main" val="20003"/>
                    </a:ext>
                  </a:extLst>
                </a:gridCol>
              </a:tblGrid>
              <a:tr h="475673">
                <a:tc gridSpan="4">
                  <a:txBody>
                    <a:bodyPr/>
                    <a:lstStyle/>
                    <a:p>
                      <a:pPr algn="ctr" fontAlgn="ctr"/>
                      <a:r>
                        <a:rPr lang="en-US" sz="2000" b="1" i="0" u="none" strike="noStrike" dirty="0">
                          <a:solidFill>
                            <a:srgbClr val="000000"/>
                          </a:solidFill>
                          <a:effectLst/>
                          <a:latin typeface="Calibri" panose="020F0502020204030204" pitchFamily="34" charset="0"/>
                        </a:rPr>
                        <a:t>2nd Semester: Spring</a:t>
                      </a:r>
                    </a:p>
                  </a:txBody>
                  <a:tcPr marL="7620" marR="7620" marT="7620" marB="0" anchor="c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7836">
                <a:tc>
                  <a:txBody>
                    <a:bodyPr/>
                    <a:lstStyle/>
                    <a:p>
                      <a:pPr algn="l" fontAlgn="ctr"/>
                      <a:r>
                        <a:rPr lang="en-US" sz="1100" b="1" i="0" u="none" strike="noStrike" dirty="0">
                          <a:solidFill>
                            <a:srgbClr val="000000"/>
                          </a:solidFill>
                          <a:effectLst/>
                          <a:latin typeface="Calibri" panose="020F0502020204030204" pitchFamily="34" charset="0"/>
                        </a:rPr>
                        <a:t>Required Courses</a:t>
                      </a:r>
                    </a:p>
                  </a:txBody>
                  <a:tcPr marL="7620" marR="7620" marT="7620" marB="0" anchor="ctr">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In District</a:t>
                      </a:r>
                    </a:p>
                  </a:txBody>
                  <a:tcPr marL="7620" marR="7620" marT="7620" marB="0" anchor="ctr">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Out of District</a:t>
                      </a:r>
                    </a:p>
                  </a:txBody>
                  <a:tcPr marL="7620" marR="7620" marT="7620" marB="0" anchor="ctr">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Out of State</a:t>
                      </a:r>
                    </a:p>
                  </a:txBody>
                  <a:tcPr marL="7620" marR="7620" marT="7620" marB="0" anchor="ctr">
                    <a:solidFill>
                      <a:srgbClr val="92D050"/>
                    </a:solidFill>
                  </a:tcPr>
                </a:tc>
                <a:extLst>
                  <a:ext uri="{0D108BD9-81ED-4DB2-BD59-A6C34878D82A}">
                    <a16:rowId xmlns:a16="http://schemas.microsoft.com/office/drawing/2014/main" val="10001"/>
                  </a:ext>
                </a:extLst>
              </a:tr>
              <a:tr h="713509">
                <a:tc>
                  <a:txBody>
                    <a:bodyPr/>
                    <a:lstStyle/>
                    <a:p>
                      <a:pPr algn="l" fontAlgn="ctr"/>
                      <a:r>
                        <a:rPr lang="en-US" sz="1100" b="0" i="0" u="none" strike="noStrike" dirty="0">
                          <a:solidFill>
                            <a:srgbClr val="000000"/>
                          </a:solidFill>
                          <a:effectLst/>
                          <a:latin typeface="Calibri" panose="020F0502020204030204" pitchFamily="34" charset="0"/>
                        </a:rPr>
                        <a:t>13 Credited Hours</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$ 882.50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$ 1,818.50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2,033.00 </a:t>
                      </a:r>
                    </a:p>
                  </a:txBody>
                  <a:tcPr marL="7620" marR="7620" marT="7620" marB="0" anchor="ctr"/>
                </a:tc>
                <a:extLst>
                  <a:ext uri="{0D108BD9-81ED-4DB2-BD59-A6C34878D82A}">
                    <a16:rowId xmlns:a16="http://schemas.microsoft.com/office/drawing/2014/main" val="10002"/>
                  </a:ext>
                </a:extLst>
              </a:tr>
              <a:tr h="445943">
                <a:tc>
                  <a:txBody>
                    <a:bodyPr/>
                    <a:lstStyle/>
                    <a:p>
                      <a:pPr algn="l" fontAlgn="ctr"/>
                      <a:r>
                        <a:rPr lang="en-US" sz="1100" b="0" i="0" u="none" strike="noStrike" dirty="0">
                          <a:solidFill>
                            <a:srgbClr val="000000"/>
                          </a:solidFill>
                          <a:effectLst/>
                          <a:latin typeface="Calibri" panose="020F0502020204030204" pitchFamily="34" charset="0"/>
                        </a:rPr>
                        <a:t>Books</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   </a:t>
                      </a:r>
                    </a:p>
                  </a:txBody>
                  <a:tcPr marL="7620" marR="7620" marT="7620" marB="0" anchor="ctr"/>
                </a:tc>
                <a:extLst>
                  <a:ext uri="{0D108BD9-81ED-4DB2-BD59-A6C34878D82A}">
                    <a16:rowId xmlns:a16="http://schemas.microsoft.com/office/drawing/2014/main" val="10003"/>
                  </a:ext>
                </a:extLst>
              </a:tr>
              <a:tr h="445943">
                <a:tc>
                  <a:txBody>
                    <a:bodyPr/>
                    <a:lstStyle/>
                    <a:p>
                      <a:pPr algn="l" fontAlgn="ctr"/>
                      <a:r>
                        <a:rPr lang="en-US" sz="1100" b="0" i="0" u="none" strike="noStrike" dirty="0">
                          <a:solidFill>
                            <a:srgbClr val="000000"/>
                          </a:solidFill>
                          <a:effectLst/>
                          <a:latin typeface="Calibri" panose="020F0502020204030204" pitchFamily="34" charset="0"/>
                        </a:rPr>
                        <a:t>Parking</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0" marB="0" anchor="ctr"/>
                </a:tc>
                <a:extLst>
                  <a:ext uri="{0D108BD9-81ED-4DB2-BD59-A6C34878D82A}">
                    <a16:rowId xmlns:a16="http://schemas.microsoft.com/office/drawing/2014/main" val="10004"/>
                  </a:ext>
                </a:extLst>
              </a:tr>
              <a:tr h="445943">
                <a:tc>
                  <a:txBody>
                    <a:bodyPr/>
                    <a:lstStyle/>
                    <a:p>
                      <a:pPr algn="l" fontAlgn="ctr"/>
                      <a:r>
                        <a:rPr lang="en-US" sz="1100" b="0" i="0" u="none" strike="noStrike" dirty="0">
                          <a:solidFill>
                            <a:srgbClr val="000000"/>
                          </a:solidFill>
                          <a:effectLst/>
                          <a:latin typeface="Calibri" panose="020F0502020204030204" pitchFamily="34" charset="0"/>
                        </a:rPr>
                        <a:t>Lab Fees</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$ 64.00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$ 64.00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$ 64.00 </a:t>
                      </a:r>
                    </a:p>
                  </a:txBody>
                  <a:tcPr marL="7620" marR="7620" marT="7620" marB="0" anchor="ctr"/>
                </a:tc>
                <a:extLst>
                  <a:ext uri="{0D108BD9-81ED-4DB2-BD59-A6C34878D82A}">
                    <a16:rowId xmlns:a16="http://schemas.microsoft.com/office/drawing/2014/main" val="10005"/>
                  </a:ext>
                </a:extLst>
              </a:tr>
              <a:tr h="475673">
                <a:tc>
                  <a:txBody>
                    <a:bodyPr/>
                    <a:lstStyle/>
                    <a:p>
                      <a:pPr algn="l" fontAlgn="ctr"/>
                      <a:r>
                        <a:rPr lang="en-US" sz="1100" b="0" i="0" u="none" strike="noStrike" dirty="0">
                          <a:solidFill>
                            <a:srgbClr val="000000"/>
                          </a:solidFill>
                          <a:effectLst/>
                          <a:latin typeface="Calibri" panose="020F0502020204030204" pitchFamily="34" charset="0"/>
                        </a:rPr>
                        <a:t>Liabilities Ins</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$ 12.00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$ 12.00 </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 $ 12.00 </a:t>
                      </a:r>
                    </a:p>
                  </a:txBody>
                  <a:tcPr marL="7620" marR="7620" marT="7620" marB="0" anchor="ctr"/>
                </a:tc>
                <a:extLst>
                  <a:ext uri="{0D108BD9-81ED-4DB2-BD59-A6C34878D82A}">
                    <a16:rowId xmlns:a16="http://schemas.microsoft.com/office/drawing/2014/main" val="10006"/>
                  </a:ext>
                </a:extLst>
              </a:tr>
              <a:tr h="445943">
                <a:tc>
                  <a:txBody>
                    <a:bodyPr/>
                    <a:lstStyle/>
                    <a:p>
                      <a:pPr algn="l" fontAlgn="ctr"/>
                      <a:r>
                        <a:rPr lang="en-US" sz="1100" b="1" i="0" u="none" strike="noStrike" dirty="0">
                          <a:solidFill>
                            <a:srgbClr val="000000"/>
                          </a:solidFill>
                          <a:effectLst/>
                          <a:latin typeface="Calibri" panose="020F0502020204030204" pitchFamily="34" charset="0"/>
                        </a:rPr>
                        <a:t>Total</a:t>
                      </a:r>
                    </a:p>
                  </a:txBody>
                  <a:tcPr marL="7620" marR="7620" marT="7620" marB="0" anchor="ctr"/>
                </a:tc>
                <a:tc>
                  <a:txBody>
                    <a:bodyPr/>
                    <a:lstStyle/>
                    <a:p>
                      <a:pPr algn="l" fontAlgn="ctr"/>
                      <a:r>
                        <a:rPr lang="en-US" sz="1100" b="1" i="0" u="none" strike="noStrike" dirty="0">
                          <a:solidFill>
                            <a:srgbClr val="000000"/>
                          </a:solidFill>
                          <a:effectLst/>
                          <a:latin typeface="Calibri" panose="020F0502020204030204" pitchFamily="34" charset="0"/>
                        </a:rPr>
                        <a:t> $</a:t>
                      </a:r>
                      <a:r>
                        <a:rPr lang="en-US" sz="1100" b="1" i="0" u="none" strike="noStrike" baseline="0"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1,308.50 </a:t>
                      </a:r>
                    </a:p>
                  </a:txBody>
                  <a:tcPr marL="7620" marR="7620" marT="7620" marB="0" anchor="ctr"/>
                </a:tc>
                <a:tc>
                  <a:txBody>
                    <a:bodyPr/>
                    <a:lstStyle/>
                    <a:p>
                      <a:pPr algn="l" fontAlgn="ctr"/>
                      <a:r>
                        <a:rPr lang="en-US" sz="1100" b="1" i="0" u="none" strike="noStrike" dirty="0">
                          <a:solidFill>
                            <a:srgbClr val="000000"/>
                          </a:solidFill>
                          <a:effectLst/>
                          <a:latin typeface="Calibri" panose="020F0502020204030204" pitchFamily="34" charset="0"/>
                        </a:rPr>
                        <a:t> $ 2,244.50 </a:t>
                      </a:r>
                    </a:p>
                  </a:txBody>
                  <a:tcPr marL="7620" marR="7620" marT="7620" marB="0" anchor="ctr"/>
                </a:tc>
                <a:tc>
                  <a:txBody>
                    <a:bodyPr/>
                    <a:lstStyle/>
                    <a:p>
                      <a:pPr algn="l" fontAlgn="ctr"/>
                      <a:r>
                        <a:rPr lang="en-US" sz="1100" b="1" i="0" u="none" strike="noStrike" dirty="0">
                          <a:solidFill>
                            <a:srgbClr val="000000"/>
                          </a:solidFill>
                          <a:effectLst/>
                          <a:latin typeface="Calibri" panose="020F0502020204030204" pitchFamily="34" charset="0"/>
                        </a:rPr>
                        <a:t> $ 2,459.00 </a:t>
                      </a:r>
                    </a:p>
                  </a:txBody>
                  <a:tcPr marL="7620" marR="7620" marT="7620" marB="0" anchor="ctr"/>
                </a:tc>
                <a:extLst>
                  <a:ext uri="{0D108BD9-81ED-4DB2-BD59-A6C34878D82A}">
                    <a16:rowId xmlns:a16="http://schemas.microsoft.com/office/drawing/2014/main" val="10007"/>
                  </a:ext>
                </a:extLst>
              </a:tr>
              <a:tr h="237836">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bl>
          </a:graphicData>
        </a:graphic>
      </p:graphicFrame>
      <p:sp>
        <p:nvSpPr>
          <p:cNvPr id="104500" name="Slide Number Placeholder 3">
            <a:extLst>
              <a:ext uri="{FF2B5EF4-FFF2-40B4-BE49-F238E27FC236}">
                <a16:creationId xmlns:a16="http://schemas.microsoft.com/office/drawing/2014/main" id="{B95A9063-B8A8-2C17-7B40-16EE2DFB18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66ECAC0D-5F3F-433D-9FAD-E09CBD4C8165}" type="slidenum">
              <a:rPr lang="en-US" altLang="en-US" sz="1200" smtClean="0"/>
              <a:pPr>
                <a:spcBef>
                  <a:spcPct val="0"/>
                </a:spcBef>
                <a:buClrTx/>
                <a:buFontTx/>
                <a:buNone/>
              </a:pPr>
              <a:t>56</a:t>
            </a:fld>
            <a:endParaRPr lang="en-US" altLang="en-US" sz="120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2E90-D8CD-4DB4-8915-ABAE0B3B1C53}"/>
              </a:ext>
            </a:extLst>
          </p:cNvPr>
          <p:cNvSpPr>
            <a:spLocks noGrp="1"/>
          </p:cNvSpPr>
          <p:nvPr>
            <p:ph type="title"/>
          </p:nvPr>
        </p:nvSpPr>
        <p:spPr/>
        <p:txBody>
          <a:bodyPr/>
          <a:lstStyle/>
          <a:p>
            <a:pPr>
              <a:defRPr/>
            </a:pPr>
            <a:r>
              <a:rPr lang="en-US" dirty="0"/>
              <a:t>Additional Costs </a:t>
            </a:r>
            <a:br>
              <a:rPr lang="en-US" dirty="0"/>
            </a:br>
            <a:r>
              <a:rPr lang="en-US" dirty="0"/>
              <a:t>for Both Program</a:t>
            </a:r>
          </a:p>
        </p:txBody>
      </p:sp>
      <p:graphicFrame>
        <p:nvGraphicFramePr>
          <p:cNvPr id="6" name="Content Placeholder 5">
            <a:extLst>
              <a:ext uri="{FF2B5EF4-FFF2-40B4-BE49-F238E27FC236}">
                <a16:creationId xmlns:a16="http://schemas.microsoft.com/office/drawing/2014/main" id="{250AEDB0-9667-7B04-6916-1F5685B64A85}"/>
              </a:ext>
            </a:extLst>
          </p:cNvPr>
          <p:cNvGraphicFramePr>
            <a:graphicFrameLocks noGrp="1"/>
          </p:cNvGraphicFramePr>
          <p:nvPr>
            <p:ph idx="1"/>
          </p:nvPr>
        </p:nvGraphicFramePr>
        <p:xfrm>
          <a:off x="603250" y="2057400"/>
          <a:ext cx="8083550" cy="3833811"/>
        </p:xfrm>
        <a:graphic>
          <a:graphicData uri="http://schemas.openxmlformats.org/drawingml/2006/table">
            <a:tbl>
              <a:tblPr>
                <a:tableStyleId>{5C22544A-7EE6-4342-B048-85BDC9FD1C3A}</a:tableStyleId>
              </a:tblPr>
              <a:tblGrid>
                <a:gridCol w="1801855">
                  <a:extLst>
                    <a:ext uri="{9D8B030D-6E8A-4147-A177-3AD203B41FA5}">
                      <a16:colId xmlns:a16="http://schemas.microsoft.com/office/drawing/2014/main" val="20000"/>
                    </a:ext>
                  </a:extLst>
                </a:gridCol>
                <a:gridCol w="2016754">
                  <a:extLst>
                    <a:ext uri="{9D8B030D-6E8A-4147-A177-3AD203B41FA5}">
                      <a16:colId xmlns:a16="http://schemas.microsoft.com/office/drawing/2014/main" val="20001"/>
                    </a:ext>
                  </a:extLst>
                </a:gridCol>
                <a:gridCol w="2149001">
                  <a:extLst>
                    <a:ext uri="{9D8B030D-6E8A-4147-A177-3AD203B41FA5}">
                      <a16:colId xmlns:a16="http://schemas.microsoft.com/office/drawing/2014/main" val="20002"/>
                    </a:ext>
                  </a:extLst>
                </a:gridCol>
                <a:gridCol w="2115940">
                  <a:extLst>
                    <a:ext uri="{9D8B030D-6E8A-4147-A177-3AD203B41FA5}">
                      <a16:colId xmlns:a16="http://schemas.microsoft.com/office/drawing/2014/main" val="20003"/>
                    </a:ext>
                  </a:extLst>
                </a:gridCol>
              </a:tblGrid>
              <a:tr h="385267">
                <a:tc gridSpan="4">
                  <a:txBody>
                    <a:bodyPr/>
                    <a:lstStyle/>
                    <a:p>
                      <a:pPr algn="ctr" fontAlgn="ctr"/>
                      <a:r>
                        <a:rPr lang="en-US" sz="2000" b="1" i="0" u="none" strike="noStrike" dirty="0">
                          <a:solidFill>
                            <a:srgbClr val="000000"/>
                          </a:solidFill>
                          <a:effectLst/>
                          <a:latin typeface="Calibri" panose="020F0502020204030204" pitchFamily="34" charset="0"/>
                        </a:rPr>
                        <a:t>3rd Semester: Summer</a:t>
                      </a:r>
                    </a:p>
                  </a:txBody>
                  <a:tcPr marL="7620" marR="7620" marT="7622" marB="0" anchor="c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7830">
                <a:tc>
                  <a:txBody>
                    <a:bodyPr/>
                    <a:lstStyle/>
                    <a:p>
                      <a:pPr algn="l" fontAlgn="ctr"/>
                      <a:r>
                        <a:rPr lang="en-US" sz="1100" b="1" i="0" u="none" strike="noStrike" dirty="0">
                          <a:solidFill>
                            <a:srgbClr val="000000"/>
                          </a:solidFill>
                          <a:effectLst/>
                          <a:latin typeface="Calibri" panose="020F0502020204030204" pitchFamily="34" charset="0"/>
                        </a:rPr>
                        <a:t>Required Courses</a:t>
                      </a:r>
                    </a:p>
                  </a:txBody>
                  <a:tcPr marL="7620" marR="7620" marT="7622" marB="0" anchor="ctr">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In District</a:t>
                      </a:r>
                    </a:p>
                  </a:txBody>
                  <a:tcPr marL="7620" marR="7620" marT="7622" marB="0" anchor="ctr">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Out of District</a:t>
                      </a:r>
                    </a:p>
                  </a:txBody>
                  <a:tcPr marL="7620" marR="7620" marT="7622" marB="0" anchor="ctr">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Out of State</a:t>
                      </a:r>
                    </a:p>
                  </a:txBody>
                  <a:tcPr marL="7620" marR="7620" marT="7622" marB="0" anchor="ctr">
                    <a:solidFill>
                      <a:srgbClr val="92D050"/>
                    </a:solidFill>
                  </a:tcPr>
                </a:tc>
                <a:extLst>
                  <a:ext uri="{0D108BD9-81ED-4DB2-BD59-A6C34878D82A}">
                    <a16:rowId xmlns:a16="http://schemas.microsoft.com/office/drawing/2014/main" val="10001"/>
                  </a:ext>
                </a:extLst>
              </a:tr>
              <a:tr h="713493">
                <a:tc>
                  <a:txBody>
                    <a:bodyPr/>
                    <a:lstStyle/>
                    <a:p>
                      <a:pPr algn="l" fontAlgn="ctr"/>
                      <a:r>
                        <a:rPr lang="en-US" sz="1100" b="0" i="0" u="none" strike="noStrike" dirty="0">
                          <a:solidFill>
                            <a:srgbClr val="000000"/>
                          </a:solidFill>
                          <a:effectLst/>
                          <a:latin typeface="Calibri" panose="020F0502020204030204" pitchFamily="34" charset="0"/>
                        </a:rPr>
                        <a:t> 10 Credited Hours</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$ 681.00 </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$ 1,401.00 </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$ 1,566.00 </a:t>
                      </a:r>
                    </a:p>
                  </a:txBody>
                  <a:tcPr marL="7620" marR="7620" marT="7622" marB="0" anchor="ctr"/>
                </a:tc>
                <a:extLst>
                  <a:ext uri="{0D108BD9-81ED-4DB2-BD59-A6C34878D82A}">
                    <a16:rowId xmlns:a16="http://schemas.microsoft.com/office/drawing/2014/main" val="10002"/>
                  </a:ext>
                </a:extLst>
              </a:tr>
              <a:tr h="445932">
                <a:tc>
                  <a:txBody>
                    <a:bodyPr/>
                    <a:lstStyle/>
                    <a:p>
                      <a:pPr algn="l" fontAlgn="ctr"/>
                      <a:r>
                        <a:rPr lang="en-US" sz="1100" b="0" i="0" u="none" strike="noStrike" dirty="0">
                          <a:solidFill>
                            <a:srgbClr val="000000"/>
                          </a:solidFill>
                          <a:effectLst/>
                          <a:latin typeface="Calibri" panose="020F0502020204030204" pitchFamily="34" charset="0"/>
                        </a:rPr>
                        <a:t>Books</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   </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   </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   </a:t>
                      </a:r>
                    </a:p>
                  </a:txBody>
                  <a:tcPr marL="7620" marR="7620" marT="7622" marB="0" anchor="ctr"/>
                </a:tc>
                <a:extLst>
                  <a:ext uri="{0D108BD9-81ED-4DB2-BD59-A6C34878D82A}">
                    <a16:rowId xmlns:a16="http://schemas.microsoft.com/office/drawing/2014/main" val="10003"/>
                  </a:ext>
                </a:extLst>
              </a:tr>
              <a:tr h="445932">
                <a:tc>
                  <a:txBody>
                    <a:bodyPr/>
                    <a:lstStyle/>
                    <a:p>
                      <a:pPr algn="l" fontAlgn="ctr"/>
                      <a:r>
                        <a:rPr lang="en-US" sz="1100" b="0" i="0" u="none" strike="noStrike" dirty="0">
                          <a:solidFill>
                            <a:srgbClr val="000000"/>
                          </a:solidFill>
                          <a:effectLst/>
                          <a:latin typeface="Calibri" panose="020F0502020204030204" pitchFamily="34" charset="0"/>
                        </a:rPr>
                        <a:t>Parking</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2" marB="0" anchor="ctr"/>
                </a:tc>
                <a:extLst>
                  <a:ext uri="{0D108BD9-81ED-4DB2-BD59-A6C34878D82A}">
                    <a16:rowId xmlns:a16="http://schemas.microsoft.com/office/drawing/2014/main" val="10004"/>
                  </a:ext>
                </a:extLst>
              </a:tr>
              <a:tr h="445932">
                <a:tc>
                  <a:txBody>
                    <a:bodyPr/>
                    <a:lstStyle/>
                    <a:p>
                      <a:pPr algn="l" fontAlgn="ctr"/>
                      <a:r>
                        <a:rPr lang="en-US" sz="1100" b="0" i="0" u="none" strike="noStrike" dirty="0">
                          <a:solidFill>
                            <a:srgbClr val="000000"/>
                          </a:solidFill>
                          <a:effectLst/>
                          <a:latin typeface="Calibri" panose="020F0502020204030204" pitchFamily="34" charset="0"/>
                        </a:rPr>
                        <a:t>Lab Fees</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$ 64.00 </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$ 64.00 </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$ 64.00 </a:t>
                      </a:r>
                    </a:p>
                  </a:txBody>
                  <a:tcPr marL="7620" marR="7620" marT="7622" marB="0" anchor="ctr"/>
                </a:tc>
                <a:extLst>
                  <a:ext uri="{0D108BD9-81ED-4DB2-BD59-A6C34878D82A}">
                    <a16:rowId xmlns:a16="http://schemas.microsoft.com/office/drawing/2014/main" val="10005"/>
                  </a:ext>
                </a:extLst>
              </a:tr>
              <a:tr h="475663">
                <a:tc>
                  <a:txBody>
                    <a:bodyPr/>
                    <a:lstStyle/>
                    <a:p>
                      <a:pPr algn="l" fontAlgn="ctr"/>
                      <a:r>
                        <a:rPr lang="en-US" sz="1100" b="0" i="0" u="none" strike="noStrike" dirty="0">
                          <a:solidFill>
                            <a:srgbClr val="000000"/>
                          </a:solidFill>
                          <a:effectLst/>
                          <a:latin typeface="Calibri" panose="020F0502020204030204" pitchFamily="34" charset="0"/>
                        </a:rPr>
                        <a:t>Liabilities Ins</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$ 12.00 </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$ 12.00 </a:t>
                      </a:r>
                    </a:p>
                  </a:txBody>
                  <a:tcPr marL="7620" marR="7620" marT="7622" marB="0" anchor="ctr"/>
                </a:tc>
                <a:tc>
                  <a:txBody>
                    <a:bodyPr/>
                    <a:lstStyle/>
                    <a:p>
                      <a:pPr algn="l" fontAlgn="ctr"/>
                      <a:r>
                        <a:rPr lang="en-US" sz="1100" b="0" i="0" u="none" strike="noStrike" dirty="0">
                          <a:solidFill>
                            <a:srgbClr val="000000"/>
                          </a:solidFill>
                          <a:effectLst/>
                          <a:latin typeface="Calibri" panose="020F0502020204030204" pitchFamily="34" charset="0"/>
                        </a:rPr>
                        <a:t> $ 12.00 </a:t>
                      </a:r>
                    </a:p>
                  </a:txBody>
                  <a:tcPr marL="7620" marR="7620" marT="7622" marB="0" anchor="ctr"/>
                </a:tc>
                <a:extLst>
                  <a:ext uri="{0D108BD9-81ED-4DB2-BD59-A6C34878D82A}">
                    <a16:rowId xmlns:a16="http://schemas.microsoft.com/office/drawing/2014/main" val="10006"/>
                  </a:ext>
                </a:extLst>
              </a:tr>
              <a:tr h="445932">
                <a:tc>
                  <a:txBody>
                    <a:bodyPr/>
                    <a:lstStyle/>
                    <a:p>
                      <a:pPr algn="l" fontAlgn="ctr"/>
                      <a:r>
                        <a:rPr lang="en-US" sz="1100" b="1" i="0" u="none" strike="noStrike" dirty="0">
                          <a:solidFill>
                            <a:srgbClr val="000000"/>
                          </a:solidFill>
                          <a:effectLst/>
                          <a:latin typeface="Calibri" panose="020F0502020204030204" pitchFamily="34" charset="0"/>
                        </a:rPr>
                        <a:t>Total</a:t>
                      </a:r>
                    </a:p>
                  </a:txBody>
                  <a:tcPr marL="7620" marR="7620" marT="7622" marB="0" anchor="ctr"/>
                </a:tc>
                <a:tc>
                  <a:txBody>
                    <a:bodyPr/>
                    <a:lstStyle/>
                    <a:p>
                      <a:pPr algn="l" fontAlgn="ctr"/>
                      <a:r>
                        <a:rPr lang="en-US" sz="1100" b="1" i="0" u="none" strike="noStrike" dirty="0">
                          <a:solidFill>
                            <a:srgbClr val="000000"/>
                          </a:solidFill>
                          <a:effectLst/>
                          <a:latin typeface="Calibri" panose="020F0502020204030204" pitchFamily="34" charset="0"/>
                        </a:rPr>
                        <a:t> $ 1,107.00 </a:t>
                      </a:r>
                    </a:p>
                  </a:txBody>
                  <a:tcPr marL="7620" marR="7620" marT="7622" marB="0" anchor="ctr"/>
                </a:tc>
                <a:tc>
                  <a:txBody>
                    <a:bodyPr/>
                    <a:lstStyle/>
                    <a:p>
                      <a:pPr algn="l" fontAlgn="ctr"/>
                      <a:r>
                        <a:rPr lang="en-US" sz="1100" b="1" i="0" u="none" strike="noStrike" dirty="0">
                          <a:solidFill>
                            <a:srgbClr val="000000"/>
                          </a:solidFill>
                          <a:effectLst/>
                          <a:latin typeface="Calibri" panose="020F0502020204030204" pitchFamily="34" charset="0"/>
                        </a:rPr>
                        <a:t> $ 1,827.00 </a:t>
                      </a:r>
                    </a:p>
                  </a:txBody>
                  <a:tcPr marL="7620" marR="7620" marT="7622" marB="0" anchor="ctr"/>
                </a:tc>
                <a:tc>
                  <a:txBody>
                    <a:bodyPr/>
                    <a:lstStyle/>
                    <a:p>
                      <a:pPr algn="l" fontAlgn="ctr"/>
                      <a:r>
                        <a:rPr lang="en-US" sz="1100" b="1" i="0" u="none" strike="noStrike" dirty="0">
                          <a:solidFill>
                            <a:srgbClr val="000000"/>
                          </a:solidFill>
                          <a:effectLst/>
                          <a:latin typeface="Calibri" panose="020F0502020204030204" pitchFamily="34" charset="0"/>
                        </a:rPr>
                        <a:t> $ 1,992.00 </a:t>
                      </a:r>
                    </a:p>
                  </a:txBody>
                  <a:tcPr marL="7620" marR="7620" marT="7622" marB="0" anchor="ctr"/>
                </a:tc>
                <a:extLst>
                  <a:ext uri="{0D108BD9-81ED-4DB2-BD59-A6C34878D82A}">
                    <a16:rowId xmlns:a16="http://schemas.microsoft.com/office/drawing/2014/main" val="10007"/>
                  </a:ext>
                </a:extLst>
              </a:tr>
              <a:tr h="23783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2"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2"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2"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2" marB="0" anchor="b"/>
                </a:tc>
                <a:extLst>
                  <a:ext uri="{0D108BD9-81ED-4DB2-BD59-A6C34878D82A}">
                    <a16:rowId xmlns:a16="http://schemas.microsoft.com/office/drawing/2014/main" val="10008"/>
                  </a:ext>
                </a:extLst>
              </a:tr>
            </a:tbl>
          </a:graphicData>
        </a:graphic>
      </p:graphicFrame>
      <p:sp>
        <p:nvSpPr>
          <p:cNvPr id="106548" name="Slide Number Placeholder 3">
            <a:extLst>
              <a:ext uri="{FF2B5EF4-FFF2-40B4-BE49-F238E27FC236}">
                <a16:creationId xmlns:a16="http://schemas.microsoft.com/office/drawing/2014/main" id="{593A518C-EB05-4841-ED90-A216766B5B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C623B342-2DD8-4EF3-B351-3BD47E3E7E55}" type="slidenum">
              <a:rPr lang="en-US" altLang="en-US" sz="1200" smtClean="0"/>
              <a:pPr>
                <a:spcBef>
                  <a:spcPct val="0"/>
                </a:spcBef>
                <a:buClrTx/>
                <a:buFontTx/>
                <a:buNone/>
              </a:pPr>
              <a:t>57</a:t>
            </a:fld>
            <a:endParaRPr lang="en-US" altLang="en-US" sz="120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71E1-FCC1-4616-8D3C-02048F46645B}"/>
              </a:ext>
            </a:extLst>
          </p:cNvPr>
          <p:cNvSpPr>
            <a:spLocks noGrp="1"/>
          </p:cNvSpPr>
          <p:nvPr>
            <p:ph type="title"/>
          </p:nvPr>
        </p:nvSpPr>
        <p:spPr/>
        <p:txBody>
          <a:bodyPr/>
          <a:lstStyle/>
          <a:p>
            <a:pPr>
              <a:defRPr/>
            </a:pPr>
            <a:r>
              <a:rPr lang="en-US" dirty="0"/>
              <a:t>Additional Costs </a:t>
            </a:r>
            <a:br>
              <a:rPr lang="en-US" dirty="0"/>
            </a:br>
            <a:r>
              <a:rPr lang="en-US" dirty="0"/>
              <a:t>for Both Program</a:t>
            </a:r>
          </a:p>
        </p:txBody>
      </p:sp>
      <p:graphicFrame>
        <p:nvGraphicFramePr>
          <p:cNvPr id="6" name="Content Placeholder 5">
            <a:extLst>
              <a:ext uri="{FF2B5EF4-FFF2-40B4-BE49-F238E27FC236}">
                <a16:creationId xmlns:a16="http://schemas.microsoft.com/office/drawing/2014/main" id="{BB292DE1-C7C0-61D1-04A3-5DC4ED6D9D95}"/>
              </a:ext>
            </a:extLst>
          </p:cNvPr>
          <p:cNvGraphicFramePr>
            <a:graphicFrameLocks noGrp="1"/>
          </p:cNvGraphicFramePr>
          <p:nvPr>
            <p:ph idx="1"/>
          </p:nvPr>
        </p:nvGraphicFramePr>
        <p:xfrm>
          <a:off x="669925" y="2076450"/>
          <a:ext cx="8001000" cy="4171951"/>
        </p:xfrm>
        <a:graphic>
          <a:graphicData uri="http://schemas.openxmlformats.org/drawingml/2006/table">
            <a:tbl>
              <a:tblPr>
                <a:tableStyleId>{5C22544A-7EE6-4342-B048-85BDC9FD1C3A}</a:tableStyleId>
              </a:tblPr>
              <a:tblGrid>
                <a:gridCol w="1783454">
                  <a:extLst>
                    <a:ext uri="{9D8B030D-6E8A-4147-A177-3AD203B41FA5}">
                      <a16:colId xmlns:a16="http://schemas.microsoft.com/office/drawing/2014/main" val="20000"/>
                    </a:ext>
                  </a:extLst>
                </a:gridCol>
                <a:gridCol w="1996159">
                  <a:extLst>
                    <a:ext uri="{9D8B030D-6E8A-4147-A177-3AD203B41FA5}">
                      <a16:colId xmlns:a16="http://schemas.microsoft.com/office/drawing/2014/main" val="20001"/>
                    </a:ext>
                  </a:extLst>
                </a:gridCol>
                <a:gridCol w="2127055">
                  <a:extLst>
                    <a:ext uri="{9D8B030D-6E8A-4147-A177-3AD203B41FA5}">
                      <a16:colId xmlns:a16="http://schemas.microsoft.com/office/drawing/2014/main" val="20002"/>
                    </a:ext>
                  </a:extLst>
                </a:gridCol>
                <a:gridCol w="2094332">
                  <a:extLst>
                    <a:ext uri="{9D8B030D-6E8A-4147-A177-3AD203B41FA5}">
                      <a16:colId xmlns:a16="http://schemas.microsoft.com/office/drawing/2014/main" val="20003"/>
                    </a:ext>
                  </a:extLst>
                </a:gridCol>
              </a:tblGrid>
              <a:tr h="475696">
                <a:tc gridSpan="4">
                  <a:txBody>
                    <a:bodyPr/>
                    <a:lstStyle/>
                    <a:p>
                      <a:pPr algn="l" fontAlgn="ctr"/>
                      <a:r>
                        <a:rPr lang="en-US" sz="2000" b="1" i="0" u="none" strike="noStrike" dirty="0">
                          <a:solidFill>
                            <a:srgbClr val="000000"/>
                          </a:solidFill>
                          <a:effectLst/>
                          <a:latin typeface="Calibri" panose="020F0502020204030204" pitchFamily="34" charset="0"/>
                        </a:rPr>
                        <a:t>4th Semester: Fall</a:t>
                      </a:r>
                    </a:p>
                  </a:txBody>
                  <a:tcPr marL="7620" marR="7620" marT="762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7848">
                <a:tc>
                  <a:txBody>
                    <a:bodyPr/>
                    <a:lstStyle/>
                    <a:p>
                      <a:pPr algn="l" fontAlgn="ctr"/>
                      <a:r>
                        <a:rPr lang="en-US" sz="1100" b="1" i="0" u="none" strike="noStrike" dirty="0">
                          <a:solidFill>
                            <a:srgbClr val="000000"/>
                          </a:solidFill>
                          <a:effectLst/>
                          <a:latin typeface="Calibri" panose="020F0502020204030204" pitchFamily="34" charset="0"/>
                        </a:rPr>
                        <a:t>Required Courses</a:t>
                      </a:r>
                    </a:p>
                  </a:txBody>
                  <a:tcPr marL="7620" marR="7620" marT="7620" marB="0">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In District</a:t>
                      </a:r>
                    </a:p>
                  </a:txBody>
                  <a:tcPr marL="7620" marR="7620" marT="7620" marB="0">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Out of District</a:t>
                      </a:r>
                    </a:p>
                  </a:txBody>
                  <a:tcPr marL="7620" marR="7620" marT="7620" marB="0">
                    <a:solidFill>
                      <a:srgbClr val="92D050"/>
                    </a:solidFill>
                  </a:tcPr>
                </a:tc>
                <a:tc>
                  <a:txBody>
                    <a:bodyPr/>
                    <a:lstStyle/>
                    <a:p>
                      <a:pPr algn="l" fontAlgn="ctr"/>
                      <a:r>
                        <a:rPr lang="en-US" sz="1100" b="1" i="0" u="none" strike="noStrike" dirty="0">
                          <a:solidFill>
                            <a:srgbClr val="000000"/>
                          </a:solidFill>
                          <a:effectLst/>
                          <a:latin typeface="Calibri" panose="020F0502020204030204" pitchFamily="34" charset="0"/>
                        </a:rPr>
                        <a:t>Out of State</a:t>
                      </a:r>
                    </a:p>
                  </a:txBody>
                  <a:tcPr marL="7620" marR="7620" marT="7620" marB="0">
                    <a:solidFill>
                      <a:srgbClr val="92D050"/>
                    </a:solidFill>
                  </a:tcPr>
                </a:tc>
                <a:extLst>
                  <a:ext uri="{0D108BD9-81ED-4DB2-BD59-A6C34878D82A}">
                    <a16:rowId xmlns:a16="http://schemas.microsoft.com/office/drawing/2014/main" val="10001"/>
                  </a:ext>
                </a:extLst>
              </a:tr>
              <a:tr h="459675">
                <a:tc>
                  <a:txBody>
                    <a:bodyPr/>
                    <a:lstStyle/>
                    <a:p>
                      <a:pPr algn="l" fontAlgn="ctr"/>
                      <a:r>
                        <a:rPr lang="en-US" sz="1100" b="0" i="0" u="none" strike="noStrike" dirty="0">
                          <a:solidFill>
                            <a:srgbClr val="000000"/>
                          </a:solidFill>
                          <a:effectLst/>
                          <a:latin typeface="Calibri" panose="020F0502020204030204" pitchFamily="34" charset="0"/>
                        </a:rPr>
                        <a:t>7 Credited Hours</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$ 478.50 </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$ 982.50 </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$ 1,098.00 </a:t>
                      </a:r>
                    </a:p>
                  </a:txBody>
                  <a:tcPr marL="7620" marR="7620" marT="7620" marB="0"/>
                </a:tc>
                <a:extLst>
                  <a:ext uri="{0D108BD9-81ED-4DB2-BD59-A6C34878D82A}">
                    <a16:rowId xmlns:a16="http://schemas.microsoft.com/office/drawing/2014/main" val="10002"/>
                  </a:ext>
                </a:extLst>
              </a:tr>
              <a:tr h="445965">
                <a:tc>
                  <a:txBody>
                    <a:bodyPr/>
                    <a:lstStyle/>
                    <a:p>
                      <a:pPr algn="l" fontAlgn="ctr"/>
                      <a:r>
                        <a:rPr lang="en-US" sz="1100" b="0" i="0" u="none" strike="noStrike" dirty="0">
                          <a:solidFill>
                            <a:srgbClr val="000000"/>
                          </a:solidFill>
                          <a:effectLst/>
                          <a:latin typeface="Calibri" panose="020F0502020204030204" pitchFamily="34" charset="0"/>
                        </a:rPr>
                        <a:t>Books</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   </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   </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   </a:t>
                      </a:r>
                    </a:p>
                  </a:txBody>
                  <a:tcPr marL="7620" marR="7620" marT="7620" marB="0"/>
                </a:tc>
                <a:extLst>
                  <a:ext uri="{0D108BD9-81ED-4DB2-BD59-A6C34878D82A}">
                    <a16:rowId xmlns:a16="http://schemas.microsoft.com/office/drawing/2014/main" val="10003"/>
                  </a:ext>
                </a:extLst>
              </a:tr>
              <a:tr h="445965">
                <a:tc>
                  <a:txBody>
                    <a:bodyPr/>
                    <a:lstStyle/>
                    <a:p>
                      <a:pPr algn="l" fontAlgn="ctr"/>
                      <a:r>
                        <a:rPr lang="en-US" sz="1100" b="0" i="0" u="none" strike="noStrike" dirty="0">
                          <a:solidFill>
                            <a:srgbClr val="000000"/>
                          </a:solidFill>
                          <a:effectLst/>
                          <a:latin typeface="Calibri" panose="020F0502020204030204" pitchFamily="34" charset="0"/>
                        </a:rPr>
                        <a:t>Parking</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$ 350.00 </a:t>
                      </a:r>
                    </a:p>
                  </a:txBody>
                  <a:tcPr marL="7620" marR="7620" marT="7620" marB="0"/>
                </a:tc>
                <a:extLst>
                  <a:ext uri="{0D108BD9-81ED-4DB2-BD59-A6C34878D82A}">
                    <a16:rowId xmlns:a16="http://schemas.microsoft.com/office/drawing/2014/main" val="10004"/>
                  </a:ext>
                </a:extLst>
              </a:tr>
              <a:tr h="445965">
                <a:tc>
                  <a:txBody>
                    <a:bodyPr/>
                    <a:lstStyle/>
                    <a:p>
                      <a:pPr algn="l" fontAlgn="ctr"/>
                      <a:r>
                        <a:rPr lang="en-US" sz="1100" b="0" i="0" u="none" strike="noStrike" dirty="0">
                          <a:solidFill>
                            <a:srgbClr val="000000"/>
                          </a:solidFill>
                          <a:effectLst/>
                          <a:latin typeface="Calibri" panose="020F0502020204030204" pitchFamily="34" charset="0"/>
                        </a:rPr>
                        <a:t>Lab Fees</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$ 64.00 </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$ 64.00 </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$ 64.00 </a:t>
                      </a:r>
                    </a:p>
                  </a:txBody>
                  <a:tcPr marL="7620" marR="7620" marT="7620" marB="0"/>
                </a:tc>
                <a:extLst>
                  <a:ext uri="{0D108BD9-81ED-4DB2-BD59-A6C34878D82A}">
                    <a16:rowId xmlns:a16="http://schemas.microsoft.com/office/drawing/2014/main" val="10005"/>
                  </a:ext>
                </a:extLst>
              </a:tr>
              <a:tr h="475696">
                <a:tc>
                  <a:txBody>
                    <a:bodyPr/>
                    <a:lstStyle/>
                    <a:p>
                      <a:pPr algn="l" fontAlgn="ctr"/>
                      <a:r>
                        <a:rPr lang="en-US" sz="1100" b="0" i="0" u="none" strike="noStrike" dirty="0">
                          <a:solidFill>
                            <a:srgbClr val="000000"/>
                          </a:solidFill>
                          <a:effectLst/>
                          <a:latin typeface="Calibri" panose="020F0502020204030204" pitchFamily="34" charset="0"/>
                        </a:rPr>
                        <a:t>Liabilities Ins</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$ 12.00 </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$ 12.00 </a:t>
                      </a:r>
                    </a:p>
                  </a:txBody>
                  <a:tcPr marL="7620" marR="7620" marT="7620" marB="0"/>
                </a:tc>
                <a:tc>
                  <a:txBody>
                    <a:bodyPr/>
                    <a:lstStyle/>
                    <a:p>
                      <a:pPr algn="l" fontAlgn="ctr"/>
                      <a:r>
                        <a:rPr lang="en-US" sz="1100" b="0" i="0" u="none" strike="noStrike" dirty="0">
                          <a:solidFill>
                            <a:srgbClr val="000000"/>
                          </a:solidFill>
                          <a:effectLst/>
                          <a:latin typeface="Calibri" panose="020F0502020204030204" pitchFamily="34" charset="0"/>
                        </a:rPr>
                        <a:t> $ 12.00 </a:t>
                      </a:r>
                    </a:p>
                  </a:txBody>
                  <a:tcPr marL="7620" marR="7620" marT="7620" marB="0"/>
                </a:tc>
                <a:extLst>
                  <a:ext uri="{0D108BD9-81ED-4DB2-BD59-A6C34878D82A}">
                    <a16:rowId xmlns:a16="http://schemas.microsoft.com/office/drawing/2014/main" val="10006"/>
                  </a:ext>
                </a:extLst>
              </a:tr>
              <a:tr h="445965">
                <a:tc>
                  <a:txBody>
                    <a:bodyPr/>
                    <a:lstStyle/>
                    <a:p>
                      <a:pPr algn="l"/>
                      <a:r>
                        <a:rPr lang="en-US" sz="1800" dirty="0"/>
                        <a:t>Registry Fee</a:t>
                      </a:r>
                    </a:p>
                  </a:txBody>
                  <a:tcPr marL="7620" marR="7620" marT="7620" marB="0"/>
                </a:tc>
                <a:tc>
                  <a:txBody>
                    <a:bodyPr/>
                    <a:lstStyle/>
                    <a:p>
                      <a:pPr algn="l"/>
                      <a:r>
                        <a:rPr lang="en-US" sz="1800" dirty="0"/>
                        <a:t>$750</a:t>
                      </a:r>
                    </a:p>
                  </a:txBody>
                  <a:tcPr marL="7620" marR="7620" marT="7620" marB="0"/>
                </a:tc>
                <a:tc>
                  <a:txBody>
                    <a:bodyPr/>
                    <a:lstStyle/>
                    <a:p>
                      <a:pPr algn="l"/>
                      <a:r>
                        <a:rPr lang="en-US" sz="1800" dirty="0"/>
                        <a:t>$750</a:t>
                      </a:r>
                    </a:p>
                  </a:txBody>
                  <a:tcPr marL="7620" marR="7620" marT="7620" marB="0"/>
                </a:tc>
                <a:tc>
                  <a:txBody>
                    <a:bodyPr/>
                    <a:lstStyle/>
                    <a:p>
                      <a:pPr algn="l"/>
                      <a:r>
                        <a:rPr lang="en-US" sz="1800" dirty="0"/>
                        <a:t>$750</a:t>
                      </a:r>
                    </a:p>
                  </a:txBody>
                  <a:tcPr marL="7620" marR="7620" marT="7620" marB="0"/>
                </a:tc>
                <a:extLst>
                  <a:ext uri="{0D108BD9-81ED-4DB2-BD59-A6C34878D82A}">
                    <a16:rowId xmlns:a16="http://schemas.microsoft.com/office/drawing/2014/main" val="10007"/>
                  </a:ext>
                </a:extLst>
              </a:tr>
              <a:tr h="739176">
                <a:tc>
                  <a:txBody>
                    <a:bodyPr/>
                    <a:lstStyle/>
                    <a:p>
                      <a:pPr algn="l" fontAlgn="ctr"/>
                      <a:r>
                        <a:rPr lang="en-US" sz="1600" b="1" i="0" u="none" strike="noStrike" dirty="0">
                          <a:solidFill>
                            <a:srgbClr val="000000"/>
                          </a:solidFill>
                          <a:effectLst/>
                          <a:latin typeface="Calibri" panose="020F0502020204030204" pitchFamily="34" charset="0"/>
                        </a:rPr>
                        <a:t>Total</a:t>
                      </a:r>
                    </a:p>
                  </a:txBody>
                  <a:tcPr marL="7620" marR="7620" marT="7620" marB="0"/>
                </a:tc>
                <a:tc>
                  <a:txBody>
                    <a:bodyPr/>
                    <a:lstStyle/>
                    <a:p>
                      <a:pPr algn="l" fontAlgn="ctr"/>
                      <a:r>
                        <a:rPr lang="en-US" sz="1600" b="1" i="0" u="none" strike="noStrike" dirty="0">
                          <a:solidFill>
                            <a:srgbClr val="000000"/>
                          </a:solidFill>
                          <a:effectLst/>
                          <a:latin typeface="Calibri" panose="020F0502020204030204" pitchFamily="34" charset="0"/>
                        </a:rPr>
                        <a:t> $</a:t>
                      </a:r>
                      <a:r>
                        <a:rPr lang="en-US" sz="1600" b="1" i="0" u="none" strike="noStrike" baseline="0" dirty="0">
                          <a:solidFill>
                            <a:srgbClr val="000000"/>
                          </a:solidFill>
                          <a:effectLst/>
                          <a:latin typeface="Calibri" panose="020F0502020204030204" pitchFamily="34" charset="0"/>
                        </a:rPr>
                        <a:t> </a:t>
                      </a:r>
                      <a:r>
                        <a:rPr lang="en-US" sz="1600" b="1" i="0" u="none" strike="noStrike" dirty="0">
                          <a:solidFill>
                            <a:srgbClr val="000000"/>
                          </a:solidFill>
                          <a:effectLst/>
                          <a:latin typeface="Calibri" panose="020F0502020204030204" pitchFamily="34" charset="0"/>
                        </a:rPr>
                        <a:t>1,654.50</a:t>
                      </a:r>
                    </a:p>
                  </a:txBody>
                  <a:tcPr marL="7620" marR="7620" marT="7620" marB="0"/>
                </a:tc>
                <a:tc>
                  <a:txBody>
                    <a:bodyPr/>
                    <a:lstStyle/>
                    <a:p>
                      <a:pPr algn="l" fontAlgn="ctr"/>
                      <a:r>
                        <a:rPr lang="en-US" sz="1600" b="1" i="0" u="none" strike="noStrike" dirty="0">
                          <a:solidFill>
                            <a:srgbClr val="000000"/>
                          </a:solidFill>
                          <a:effectLst/>
                          <a:latin typeface="Calibri" panose="020F0502020204030204" pitchFamily="34" charset="0"/>
                        </a:rPr>
                        <a:t>$ 2,158.54</a:t>
                      </a:r>
                    </a:p>
                  </a:txBody>
                  <a:tcPr marL="7620" marR="7620" marT="7620" marB="0"/>
                </a:tc>
                <a:tc>
                  <a:txBody>
                    <a:bodyPr/>
                    <a:lstStyle/>
                    <a:p>
                      <a:pPr algn="l" fontAlgn="ctr"/>
                      <a:r>
                        <a:rPr lang="en-US" sz="1600" b="1" i="0" u="none" strike="noStrike" dirty="0">
                          <a:solidFill>
                            <a:srgbClr val="000000"/>
                          </a:solidFill>
                          <a:effectLst/>
                          <a:latin typeface="Calibri" panose="020F0502020204030204" pitchFamily="34" charset="0"/>
                        </a:rPr>
                        <a:t> $ 2,274.00</a:t>
                      </a:r>
                    </a:p>
                    <a:p>
                      <a:pPr algn="l" fontAlgn="ctr"/>
                      <a:endParaRPr lang="en-US" sz="1600" b="1" i="0" u="none" strike="noStrike" dirty="0">
                        <a:solidFill>
                          <a:srgbClr val="000000"/>
                        </a:solidFill>
                        <a:effectLst/>
                        <a:latin typeface="Calibri" panose="020F0502020204030204" pitchFamily="34" charset="0"/>
                      </a:endParaRPr>
                    </a:p>
                    <a:p>
                      <a:pPr algn="l" fontAlgn="ctr"/>
                      <a:endParaRPr lang="en-US" sz="1600" b="1"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0008"/>
                  </a:ext>
                </a:extLst>
              </a:tr>
            </a:tbl>
          </a:graphicData>
        </a:graphic>
      </p:graphicFrame>
      <p:sp>
        <p:nvSpPr>
          <p:cNvPr id="108596" name="Slide Number Placeholder 3">
            <a:extLst>
              <a:ext uri="{FF2B5EF4-FFF2-40B4-BE49-F238E27FC236}">
                <a16:creationId xmlns:a16="http://schemas.microsoft.com/office/drawing/2014/main" id="{30BF747A-104D-4485-5CF6-9F23944E38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D1C8AB1D-1977-4E0E-9059-E7BF722507A9}" type="slidenum">
              <a:rPr lang="en-US" altLang="en-US" sz="1200" smtClean="0"/>
              <a:pPr>
                <a:spcBef>
                  <a:spcPct val="0"/>
                </a:spcBef>
                <a:buClrTx/>
                <a:buFontTx/>
                <a:buNone/>
              </a:pPr>
              <a:t>58</a:t>
            </a:fld>
            <a:endParaRPr lang="en-US" altLang="en-US" sz="120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6882-7F83-3D7B-C267-B2621AEAB279}"/>
              </a:ext>
            </a:extLst>
          </p:cNvPr>
          <p:cNvSpPr>
            <a:spLocks noGrp="1"/>
          </p:cNvSpPr>
          <p:nvPr>
            <p:ph type="title"/>
          </p:nvPr>
        </p:nvSpPr>
        <p:spPr>
          <a:xfrm>
            <a:off x="457200" y="274638"/>
            <a:ext cx="8229600" cy="106362"/>
          </a:xfrm>
        </p:spPr>
        <p:txBody>
          <a:bodyPr/>
          <a:lstStyle/>
          <a:p>
            <a:pPr>
              <a:defRPr/>
            </a:pPr>
            <a:r>
              <a:rPr lang="en-US" dirty="0"/>
              <a:t>Booklist</a:t>
            </a:r>
          </a:p>
        </p:txBody>
      </p:sp>
      <p:sp>
        <p:nvSpPr>
          <p:cNvPr id="110595" name="Slide Number Placeholder 3">
            <a:extLst>
              <a:ext uri="{FF2B5EF4-FFF2-40B4-BE49-F238E27FC236}">
                <a16:creationId xmlns:a16="http://schemas.microsoft.com/office/drawing/2014/main" id="{C5552542-4766-A7A5-BA5C-05D9D70FB8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E217E4F6-E65F-454F-9DB4-E61ABE586AAB}" type="slidenum">
              <a:rPr lang="en-US" altLang="en-US" sz="1200" smtClean="0"/>
              <a:pPr>
                <a:spcBef>
                  <a:spcPct val="0"/>
                </a:spcBef>
                <a:buClrTx/>
                <a:buFontTx/>
                <a:buNone/>
              </a:pPr>
              <a:t>59</a:t>
            </a:fld>
            <a:endParaRPr lang="en-US" altLang="en-US" sz="1200"/>
          </a:p>
        </p:txBody>
      </p:sp>
      <p:pic>
        <p:nvPicPr>
          <p:cNvPr id="110596" name="Picture 19">
            <a:extLst>
              <a:ext uri="{FF2B5EF4-FFF2-40B4-BE49-F238E27FC236}">
                <a16:creationId xmlns:a16="http://schemas.microsoft.com/office/drawing/2014/main" id="{26FB3790-015B-A127-BA5A-E383C0DFB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85813"/>
            <a:ext cx="53403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Content Placeholder 21">
            <a:extLst>
              <a:ext uri="{FF2B5EF4-FFF2-40B4-BE49-F238E27FC236}">
                <a16:creationId xmlns:a16="http://schemas.microsoft.com/office/drawing/2014/main" id="{0E81CD3E-990F-33C2-4221-D3FB8BC4EBF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409950" y="2732088"/>
            <a:ext cx="5340350" cy="3546475"/>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B80965EE-4CA4-DDEF-DA3B-CF73AA7E6B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9928286A-7391-4B3C-90D7-D507124B4672}" type="slidenum">
              <a:rPr lang="en-US" altLang="en-US" sz="1200" smtClean="0"/>
              <a:pPr>
                <a:spcBef>
                  <a:spcPct val="0"/>
                </a:spcBef>
                <a:buClrTx/>
                <a:buFontTx/>
                <a:buNone/>
              </a:pPr>
              <a:t>6</a:t>
            </a:fld>
            <a:endParaRPr lang="en-US" altLang="en-US" sz="1200"/>
          </a:p>
        </p:txBody>
      </p:sp>
      <p:sp>
        <p:nvSpPr>
          <p:cNvPr id="15363" name="Rectangle 2">
            <a:extLst>
              <a:ext uri="{FF2B5EF4-FFF2-40B4-BE49-F238E27FC236}">
                <a16:creationId xmlns:a16="http://schemas.microsoft.com/office/drawing/2014/main" id="{13FB5C62-4C02-2B09-B674-DC69CE75E417}"/>
              </a:ext>
            </a:extLst>
          </p:cNvPr>
          <p:cNvSpPr>
            <a:spLocks noGrp="1" noChangeArrowheads="1"/>
          </p:cNvSpPr>
          <p:nvPr>
            <p:ph type="title"/>
          </p:nvPr>
        </p:nvSpPr>
        <p:spPr/>
        <p:txBody>
          <a:bodyPr/>
          <a:lstStyle/>
          <a:p>
            <a:r>
              <a:rPr lang="en-US" altLang="en-US" sz="3200" u="sng">
                <a:effectLst/>
              </a:rPr>
              <a:t>TECHNICAL STANDARDS</a:t>
            </a:r>
            <a:endParaRPr lang="en-US" altLang="en-US" sz="3200">
              <a:effectLst/>
            </a:endParaRPr>
          </a:p>
        </p:txBody>
      </p:sp>
      <p:sp>
        <p:nvSpPr>
          <p:cNvPr id="33795" name="Rectangle 3">
            <a:extLst>
              <a:ext uri="{FF2B5EF4-FFF2-40B4-BE49-F238E27FC236}">
                <a16:creationId xmlns:a16="http://schemas.microsoft.com/office/drawing/2014/main" id="{C42DC342-00C6-086E-CE4B-00639CBFAC97}"/>
              </a:ext>
            </a:extLst>
          </p:cNvPr>
          <p:cNvSpPr>
            <a:spLocks noGrp="1" noChangeArrowheads="1"/>
          </p:cNvSpPr>
          <p:nvPr>
            <p:ph type="body" idx="1"/>
          </p:nvPr>
        </p:nvSpPr>
        <p:spPr>
          <a:xfrm>
            <a:off x="685800" y="1752600"/>
            <a:ext cx="7772400" cy="3352800"/>
          </a:xfrm>
        </p:spPr>
        <p:txBody>
          <a:bodyPr/>
          <a:lstStyle/>
          <a:p>
            <a:pPr>
              <a:defRPr/>
            </a:pPr>
            <a:r>
              <a:rPr lang="en-US" sz="2000" dirty="0">
                <a:effectLst/>
              </a:rPr>
              <a:t>The technical standards have been established through consideration by faculty and consultation with the following sources: </a:t>
            </a:r>
          </a:p>
          <a:p>
            <a:pPr>
              <a:defRPr/>
            </a:pPr>
            <a:endParaRPr lang="en-US" sz="2000" dirty="0">
              <a:effectLst/>
            </a:endParaRPr>
          </a:p>
          <a:p>
            <a:pPr lvl="1">
              <a:defRPr/>
            </a:pPr>
            <a:r>
              <a:rPr lang="en-US" sz="1600" dirty="0">
                <a:effectLst/>
              </a:rPr>
              <a:t>The Vocational Rehabilitation Act</a:t>
            </a:r>
          </a:p>
          <a:p>
            <a:pPr lvl="1">
              <a:defRPr/>
            </a:pPr>
            <a:r>
              <a:rPr lang="en-US" sz="1600" dirty="0">
                <a:effectLst/>
              </a:rPr>
              <a:t>The Americans with Disabilities Act</a:t>
            </a:r>
          </a:p>
          <a:p>
            <a:pPr lvl="1">
              <a:defRPr/>
            </a:pPr>
            <a:r>
              <a:rPr lang="en-US" sz="1600" dirty="0">
                <a:effectLst/>
              </a:rPr>
              <a:t>Guide for Occupational Information</a:t>
            </a:r>
          </a:p>
          <a:p>
            <a:pPr lvl="1">
              <a:defRPr/>
            </a:pPr>
            <a:r>
              <a:rPr lang="en-US" sz="1600" dirty="0">
                <a:effectLst/>
              </a:rPr>
              <a:t>Dictionary of Occupational Titles</a:t>
            </a:r>
          </a:p>
          <a:p>
            <a:pPr lvl="1">
              <a:defRPr/>
            </a:pPr>
            <a:r>
              <a:rPr lang="en-US" sz="1600" dirty="0">
                <a:effectLst/>
              </a:rPr>
              <a:t>Occupational Skills Standards Project from the National Health Care Skills Standards Projects.  </a:t>
            </a:r>
            <a:br>
              <a:rPr lang="en-US" sz="1600" dirty="0"/>
            </a:br>
            <a:endParaRPr lang="en-US" sz="1600" dirty="0">
              <a:solidFill>
                <a:schemeClr val="tx2"/>
              </a:solidFill>
            </a:endParaRPr>
          </a:p>
        </p:txBody>
      </p:sp>
    </p:spTree>
    <p:custDataLst>
      <p:tags r:id="rId1"/>
    </p:custData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62DE-0185-F8A8-51A3-D9EE8FCD1710}"/>
              </a:ext>
            </a:extLst>
          </p:cNvPr>
          <p:cNvSpPr>
            <a:spLocks noGrp="1"/>
          </p:cNvSpPr>
          <p:nvPr>
            <p:ph type="title"/>
          </p:nvPr>
        </p:nvSpPr>
        <p:spPr/>
        <p:txBody>
          <a:bodyPr/>
          <a:lstStyle/>
          <a:p>
            <a:pPr>
              <a:defRPr/>
            </a:pPr>
            <a:r>
              <a:rPr lang="en-US" dirty="0"/>
              <a:t>Financial Planning</a:t>
            </a:r>
          </a:p>
        </p:txBody>
      </p:sp>
      <p:sp>
        <p:nvSpPr>
          <p:cNvPr id="3" name="Content Placeholder 2">
            <a:extLst>
              <a:ext uri="{FF2B5EF4-FFF2-40B4-BE49-F238E27FC236}">
                <a16:creationId xmlns:a16="http://schemas.microsoft.com/office/drawing/2014/main" id="{FCEEABD9-5E5A-B0CC-4E92-1A35D05C1660}"/>
              </a:ext>
            </a:extLst>
          </p:cNvPr>
          <p:cNvSpPr>
            <a:spLocks noGrp="1"/>
          </p:cNvSpPr>
          <p:nvPr>
            <p:ph idx="1"/>
          </p:nvPr>
        </p:nvSpPr>
        <p:spPr>
          <a:xfrm>
            <a:off x="457200" y="1417638"/>
            <a:ext cx="8229600" cy="4678362"/>
          </a:xfrm>
        </p:spPr>
        <p:txBody>
          <a:bodyPr/>
          <a:lstStyle/>
          <a:p>
            <a:pPr>
              <a:defRPr/>
            </a:pPr>
            <a:r>
              <a:rPr lang="en-US" sz="1600" dirty="0"/>
              <a:t>Work schedule</a:t>
            </a:r>
          </a:p>
          <a:p>
            <a:pPr>
              <a:defRPr/>
            </a:pPr>
            <a:endParaRPr lang="en-US" sz="1600" dirty="0"/>
          </a:p>
          <a:p>
            <a:pPr>
              <a:defRPr/>
            </a:pPr>
            <a:r>
              <a:rPr lang="en-US" sz="1600" dirty="0"/>
              <a:t>Financial Aid</a:t>
            </a:r>
          </a:p>
          <a:p>
            <a:pPr lvl="1">
              <a:defRPr/>
            </a:pPr>
            <a:r>
              <a:rPr lang="en-US" sz="1100" dirty="0">
                <a:hlinkClick r:id="rId3"/>
              </a:rPr>
              <a:t>Financial Aid &amp; Scholarships | Houston City College</a:t>
            </a:r>
            <a:endParaRPr lang="en-US" sz="1100" dirty="0"/>
          </a:p>
          <a:p>
            <a:pPr lvl="1">
              <a:defRPr/>
            </a:pPr>
            <a:r>
              <a:rPr lang="en-US" sz="1600" dirty="0"/>
              <a:t>Application Deadline: March 1st</a:t>
            </a:r>
          </a:p>
          <a:p>
            <a:pPr>
              <a:defRPr/>
            </a:pPr>
            <a:endParaRPr lang="en-US" sz="1600" dirty="0"/>
          </a:p>
          <a:p>
            <a:pPr>
              <a:defRPr/>
            </a:pPr>
            <a:r>
              <a:rPr lang="en-US" sz="1600" dirty="0"/>
              <a:t>Scholarships</a:t>
            </a:r>
          </a:p>
          <a:p>
            <a:pPr lvl="1">
              <a:defRPr/>
            </a:pPr>
            <a:r>
              <a:rPr lang="en-US" sz="1100" dirty="0">
                <a:hlinkClick r:id="rId4"/>
              </a:rPr>
              <a:t>Scholarships | Houston City College</a:t>
            </a:r>
            <a:endParaRPr lang="en-US" sz="1100" dirty="0"/>
          </a:p>
          <a:p>
            <a:pPr lvl="1">
              <a:defRPr/>
            </a:pPr>
            <a:endParaRPr lang="en-US" sz="1600" dirty="0">
              <a:effectLst>
                <a:outerShdw blurRad="38100" dist="38100" dir="2700000" algn="tl">
                  <a:srgbClr val="000000">
                    <a:alpha val="43137"/>
                  </a:srgbClr>
                </a:outerShdw>
              </a:effectLst>
            </a:endParaRPr>
          </a:p>
          <a:p>
            <a:pPr eaLnBrk="1" hangingPunct="1">
              <a:defRPr/>
            </a:pPr>
            <a:r>
              <a:rPr lang="en-US" sz="1600" dirty="0">
                <a:effectLst>
                  <a:outerShdw blurRad="38100" dist="38100" dir="2700000" algn="tl">
                    <a:srgbClr val="000000">
                      <a:alpha val="43137"/>
                    </a:srgbClr>
                  </a:outerShdw>
                </a:effectLst>
              </a:rPr>
              <a:t>If you need financial aid assistance,  please call 713.718.2000, option 2, Monday-Thursday, 8 a.m.-6 p.m. and Friday, 8 a.m.-5 p.m., or visit </a:t>
            </a:r>
            <a:r>
              <a:rPr lang="en-US" sz="1600" u="sng" dirty="0">
                <a:solidFill>
                  <a:srgbClr val="FFC000"/>
                </a:solidFill>
                <a:effectLst>
                  <a:outerShdw blurRad="38100" dist="38100" dir="2700000" algn="tl">
                    <a:srgbClr val="000000">
                      <a:alpha val="43137"/>
                    </a:srgbClr>
                  </a:outerShdw>
                </a:effectLst>
                <a:hlinkClick r:id="rId5"/>
              </a:rPr>
              <a:t>www.hccs.edu/applying-and-paying/financial-aid/</a:t>
            </a:r>
            <a:r>
              <a:rPr lang="en-US" sz="1600" dirty="0">
                <a:solidFill>
                  <a:srgbClr val="FFC000"/>
                </a:solidFill>
                <a:effectLst>
                  <a:outerShdw blurRad="38100" dist="38100" dir="2700000" algn="tl">
                    <a:srgbClr val="000000">
                      <a:alpha val="43137"/>
                    </a:srgbClr>
                  </a:outerShdw>
                </a:effectLst>
              </a:rPr>
              <a:t>. </a:t>
            </a:r>
          </a:p>
          <a:p>
            <a:pPr eaLnBrk="1" hangingPunct="1">
              <a:defRPr/>
            </a:pPr>
            <a:endParaRPr lang="en-US" sz="1600" dirty="0"/>
          </a:p>
          <a:p>
            <a:pPr eaLnBrk="1" hangingPunct="1">
              <a:defRPr/>
            </a:pPr>
            <a:r>
              <a:rPr lang="en-US" sz="1600" dirty="0"/>
              <a:t>Pay tuition at the Orientation Session and on the last day of the previous semester</a:t>
            </a:r>
          </a:p>
        </p:txBody>
      </p:sp>
      <p:sp>
        <p:nvSpPr>
          <p:cNvPr id="112644" name="Slide Number Placeholder 3">
            <a:extLst>
              <a:ext uri="{FF2B5EF4-FFF2-40B4-BE49-F238E27FC236}">
                <a16:creationId xmlns:a16="http://schemas.microsoft.com/office/drawing/2014/main" id="{375E6432-6862-DEDB-A0A7-2EFC2AE0B3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4BB2776B-BD60-47DC-8B8C-39CA7288CB0B}" type="slidenum">
              <a:rPr lang="en-US" altLang="en-US" sz="1200" smtClean="0"/>
              <a:pPr>
                <a:spcBef>
                  <a:spcPct val="0"/>
                </a:spcBef>
                <a:buClrTx/>
                <a:buFontTx/>
                <a:buNone/>
              </a:pPr>
              <a:t>60</a:t>
            </a:fld>
            <a:endParaRPr lang="en-US" altLang="en-US" sz="120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26AA-D176-E624-D9C5-634AE258E1D8}"/>
              </a:ext>
            </a:extLst>
          </p:cNvPr>
          <p:cNvSpPr>
            <a:spLocks noGrp="1"/>
          </p:cNvSpPr>
          <p:nvPr>
            <p:ph type="title"/>
          </p:nvPr>
        </p:nvSpPr>
        <p:spPr/>
        <p:txBody>
          <a:bodyPr/>
          <a:lstStyle/>
          <a:p>
            <a:pPr>
              <a:defRPr/>
            </a:pPr>
            <a:r>
              <a:rPr lang="en-US" dirty="0"/>
              <a:t>Waiting List</a:t>
            </a:r>
          </a:p>
        </p:txBody>
      </p:sp>
      <p:sp>
        <p:nvSpPr>
          <p:cNvPr id="3" name="Content Placeholder 2">
            <a:extLst>
              <a:ext uri="{FF2B5EF4-FFF2-40B4-BE49-F238E27FC236}">
                <a16:creationId xmlns:a16="http://schemas.microsoft.com/office/drawing/2014/main" id="{81AA7F21-B039-19B9-FE27-B4950E964F35}"/>
              </a:ext>
            </a:extLst>
          </p:cNvPr>
          <p:cNvSpPr>
            <a:spLocks noGrp="1"/>
          </p:cNvSpPr>
          <p:nvPr>
            <p:ph idx="1"/>
          </p:nvPr>
        </p:nvSpPr>
        <p:spPr/>
        <p:txBody>
          <a:bodyPr/>
          <a:lstStyle/>
          <a:p>
            <a:pPr>
              <a:defRPr/>
            </a:pPr>
            <a:r>
              <a:rPr lang="en-US" sz="2000" dirty="0">
                <a:effectLst>
                  <a:outerShdw blurRad="38100" dist="38100" dir="2700000" algn="tl">
                    <a:srgbClr val="000000">
                      <a:alpha val="43137"/>
                    </a:srgbClr>
                  </a:outerShdw>
                </a:effectLst>
              </a:rPr>
              <a:t>We do not have a waiting list.  If you are placed in the alternative list, there is a possibility to be accepted in the program.  We call students in the alternative list to replace students who have denied the acceptance letter.</a:t>
            </a:r>
          </a:p>
          <a:p>
            <a:pPr marL="0" indent="0">
              <a:buFontTx/>
              <a:buNone/>
              <a:defRPr/>
            </a:pPr>
            <a:endParaRPr lang="en-US" sz="2000" dirty="0">
              <a:effectLst>
                <a:outerShdw blurRad="38100" dist="38100" dir="2700000" algn="tl">
                  <a:srgbClr val="000000">
                    <a:alpha val="43137"/>
                  </a:srgbClr>
                </a:outerShdw>
              </a:effectLst>
            </a:endParaRPr>
          </a:p>
          <a:p>
            <a:pPr>
              <a:defRPr/>
            </a:pPr>
            <a:r>
              <a:rPr lang="en-US" sz="2000" dirty="0">
                <a:effectLst>
                  <a:outerShdw blurRad="38100" dist="38100" dir="2700000" algn="tl">
                    <a:srgbClr val="000000">
                      <a:alpha val="43137"/>
                    </a:srgbClr>
                  </a:outerShdw>
                </a:effectLst>
              </a:rPr>
              <a:t>You need to submit the updated DMSO program application for the following admission deadline</a:t>
            </a:r>
          </a:p>
        </p:txBody>
      </p:sp>
      <p:sp>
        <p:nvSpPr>
          <p:cNvPr id="114692" name="Slide Number Placeholder 3">
            <a:extLst>
              <a:ext uri="{FF2B5EF4-FFF2-40B4-BE49-F238E27FC236}">
                <a16:creationId xmlns:a16="http://schemas.microsoft.com/office/drawing/2014/main" id="{D56D77B1-4D7B-1DAF-2865-767A1E4D72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9147C1A1-3C0C-41D0-810E-8DC860F5F848}" type="slidenum">
              <a:rPr lang="en-US" altLang="en-US" sz="1200" smtClean="0"/>
              <a:pPr>
                <a:spcBef>
                  <a:spcPct val="0"/>
                </a:spcBef>
                <a:buClrTx/>
                <a:buFontTx/>
                <a:buNone/>
              </a:pPr>
              <a:t>61</a:t>
            </a:fld>
            <a:endParaRPr lang="en-US" altLang="en-US" sz="120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5">
            <a:extLst>
              <a:ext uri="{FF2B5EF4-FFF2-40B4-BE49-F238E27FC236}">
                <a16:creationId xmlns:a16="http://schemas.microsoft.com/office/drawing/2014/main" id="{2610B674-16C7-61C0-7927-64D52D8080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2960F2B1-5D71-4610-86C1-624719F38B31}" type="slidenum">
              <a:rPr lang="en-US" altLang="en-US" sz="1200" smtClean="0"/>
              <a:pPr>
                <a:spcBef>
                  <a:spcPct val="0"/>
                </a:spcBef>
                <a:buClrTx/>
                <a:buFontTx/>
                <a:buNone/>
              </a:pPr>
              <a:t>62</a:t>
            </a:fld>
            <a:endParaRPr lang="en-US" altLang="en-US" sz="1200"/>
          </a:p>
        </p:txBody>
      </p:sp>
      <p:sp>
        <p:nvSpPr>
          <p:cNvPr id="48130" name="Rectangle 2">
            <a:extLst>
              <a:ext uri="{FF2B5EF4-FFF2-40B4-BE49-F238E27FC236}">
                <a16:creationId xmlns:a16="http://schemas.microsoft.com/office/drawing/2014/main" id="{DB34D428-1BFD-D0E6-6EE8-6D936509E889}"/>
              </a:ext>
            </a:extLst>
          </p:cNvPr>
          <p:cNvSpPr>
            <a:spLocks noGrp="1" noChangeArrowheads="1"/>
          </p:cNvSpPr>
          <p:nvPr>
            <p:ph type="title"/>
          </p:nvPr>
        </p:nvSpPr>
        <p:spPr>
          <a:xfrm>
            <a:off x="838200" y="228600"/>
            <a:ext cx="7772400" cy="609600"/>
          </a:xfrm>
        </p:spPr>
        <p:txBody>
          <a:bodyPr/>
          <a:lstStyle/>
          <a:p>
            <a:pPr eaLnBrk="1" hangingPunct="1">
              <a:defRPr/>
            </a:pPr>
            <a:r>
              <a:rPr lang="en-US" sz="3200" i="1" dirty="0"/>
              <a:t>Sonography Student Success</a:t>
            </a:r>
          </a:p>
        </p:txBody>
      </p:sp>
      <p:sp>
        <p:nvSpPr>
          <p:cNvPr id="48131" name="Rectangle 3">
            <a:extLst>
              <a:ext uri="{FF2B5EF4-FFF2-40B4-BE49-F238E27FC236}">
                <a16:creationId xmlns:a16="http://schemas.microsoft.com/office/drawing/2014/main" id="{3FBF8114-1619-F200-438C-49E4462DC624}"/>
              </a:ext>
            </a:extLst>
          </p:cNvPr>
          <p:cNvSpPr>
            <a:spLocks noGrp="1" noChangeArrowheads="1"/>
          </p:cNvSpPr>
          <p:nvPr>
            <p:ph type="body" idx="1"/>
          </p:nvPr>
        </p:nvSpPr>
        <p:spPr>
          <a:xfrm>
            <a:off x="838200" y="1371600"/>
            <a:ext cx="7772400" cy="5257800"/>
          </a:xfrm>
        </p:spPr>
        <p:txBody>
          <a:bodyPr/>
          <a:lstStyle/>
          <a:p>
            <a:pPr marL="457200" lvl="1" indent="0" eaLnBrk="1" hangingPunct="1">
              <a:lnSpc>
                <a:spcPct val="80000"/>
              </a:lnSpc>
              <a:buFontTx/>
              <a:buNone/>
              <a:defRPr/>
            </a:pPr>
            <a:r>
              <a:rPr lang="en-US" sz="2000" dirty="0">
                <a:solidFill>
                  <a:schemeClr val="tx2"/>
                </a:solidFill>
              </a:rPr>
              <a:t>Degree/major earned after completion of the program</a:t>
            </a:r>
          </a:p>
          <a:p>
            <a:pPr marL="457200" lvl="1" indent="0" eaLnBrk="1" hangingPunct="1">
              <a:lnSpc>
                <a:spcPct val="80000"/>
              </a:lnSpc>
              <a:buFontTx/>
              <a:buNone/>
              <a:defRPr/>
            </a:pPr>
            <a:r>
              <a:rPr lang="en-US" sz="2000" b="1" dirty="0">
                <a:solidFill>
                  <a:srgbClr val="FFC000"/>
                </a:solidFill>
                <a:effectLst/>
              </a:rPr>
              <a:t>ATC or AAS</a:t>
            </a:r>
          </a:p>
          <a:p>
            <a:pPr marL="457200" lvl="1" indent="0" eaLnBrk="1" hangingPunct="1">
              <a:lnSpc>
                <a:spcPct val="80000"/>
              </a:lnSpc>
              <a:buFontTx/>
              <a:buNone/>
              <a:defRPr/>
            </a:pPr>
            <a:endParaRPr lang="en-US" sz="2000" dirty="0">
              <a:solidFill>
                <a:schemeClr val="tx2"/>
              </a:solidFill>
            </a:endParaRPr>
          </a:p>
          <a:p>
            <a:pPr eaLnBrk="1" hangingPunct="1">
              <a:lnSpc>
                <a:spcPct val="80000"/>
              </a:lnSpc>
              <a:defRPr/>
            </a:pPr>
            <a:r>
              <a:rPr lang="en-US" sz="2000" dirty="0">
                <a:solidFill>
                  <a:schemeClr val="tx2"/>
                </a:solidFill>
              </a:rPr>
              <a:t>Graduates are expected to apply to take the national credentialing exams immediately upon graduation</a:t>
            </a:r>
          </a:p>
          <a:p>
            <a:pPr lvl="1" eaLnBrk="1" hangingPunct="1">
              <a:lnSpc>
                <a:spcPct val="80000"/>
              </a:lnSpc>
              <a:defRPr/>
            </a:pPr>
            <a:r>
              <a:rPr lang="en-US" sz="2000" b="1" dirty="0">
                <a:solidFill>
                  <a:srgbClr val="FFC000"/>
                </a:solidFill>
              </a:rPr>
              <a:t>American Registry for Diagnostic Medical Sonography (ARDMS)</a:t>
            </a:r>
          </a:p>
          <a:p>
            <a:pPr lvl="2" eaLnBrk="1" hangingPunct="1">
              <a:lnSpc>
                <a:spcPct val="80000"/>
              </a:lnSpc>
              <a:defRPr/>
            </a:pPr>
            <a:r>
              <a:rPr lang="en-US" sz="1800" dirty="0">
                <a:solidFill>
                  <a:schemeClr val="tx2"/>
                </a:solidFill>
                <a:effectLst/>
              </a:rPr>
              <a:t>ARDMS exam is highest regarded exam available </a:t>
            </a:r>
          </a:p>
          <a:p>
            <a:pPr lvl="2" eaLnBrk="1" hangingPunct="1">
              <a:lnSpc>
                <a:spcPct val="80000"/>
              </a:lnSpc>
              <a:defRPr/>
            </a:pPr>
            <a:r>
              <a:rPr lang="en-US" sz="1800" dirty="0">
                <a:solidFill>
                  <a:schemeClr val="tx2"/>
                </a:solidFill>
                <a:effectLst/>
              </a:rPr>
              <a:t>RDMS credential = physics exam plus a specialty exam</a:t>
            </a:r>
          </a:p>
          <a:p>
            <a:pPr lvl="2" eaLnBrk="1" hangingPunct="1">
              <a:lnSpc>
                <a:spcPct val="80000"/>
              </a:lnSpc>
              <a:defRPr/>
            </a:pPr>
            <a:r>
              <a:rPr lang="en-US" sz="1800" dirty="0">
                <a:solidFill>
                  <a:schemeClr val="tx2"/>
                </a:solidFill>
                <a:effectLst/>
              </a:rPr>
              <a:t>Specialties this program prepares a graduate for include: </a:t>
            </a:r>
          </a:p>
          <a:p>
            <a:pPr lvl="3" eaLnBrk="1" hangingPunct="1">
              <a:lnSpc>
                <a:spcPct val="80000"/>
              </a:lnSpc>
              <a:defRPr/>
            </a:pPr>
            <a:r>
              <a:rPr lang="en-US" sz="1800" dirty="0">
                <a:solidFill>
                  <a:schemeClr val="tx2"/>
                </a:solidFill>
                <a:effectLst/>
              </a:rPr>
              <a:t>Abdomen/Superficial Structures</a:t>
            </a:r>
          </a:p>
          <a:p>
            <a:pPr lvl="3" eaLnBrk="1" hangingPunct="1">
              <a:lnSpc>
                <a:spcPct val="80000"/>
              </a:lnSpc>
              <a:defRPr/>
            </a:pPr>
            <a:r>
              <a:rPr lang="en-US" sz="1800" dirty="0">
                <a:solidFill>
                  <a:schemeClr val="tx2"/>
                </a:solidFill>
                <a:effectLst/>
              </a:rPr>
              <a:t>Obstetrics and Gynecology</a:t>
            </a:r>
          </a:p>
          <a:p>
            <a:pPr lvl="1" eaLnBrk="1" hangingPunct="1">
              <a:lnSpc>
                <a:spcPct val="80000"/>
              </a:lnSpc>
              <a:defRPr/>
            </a:pPr>
            <a:r>
              <a:rPr lang="en-US" sz="2000" b="1" dirty="0">
                <a:solidFill>
                  <a:srgbClr val="FFC000"/>
                </a:solidFill>
              </a:rPr>
              <a:t>The American Registry of Diagnostic Radiologic Technologists (ARRT)</a:t>
            </a:r>
          </a:p>
          <a:p>
            <a:pPr lvl="2" eaLnBrk="1" hangingPunct="1">
              <a:lnSpc>
                <a:spcPct val="80000"/>
              </a:lnSpc>
              <a:defRPr/>
            </a:pPr>
            <a:r>
              <a:rPr lang="en-US" sz="1600" dirty="0">
                <a:solidFill>
                  <a:schemeClr val="tx2"/>
                </a:solidFill>
                <a:effectLst/>
              </a:rPr>
              <a:t>One exam that includes abdominal,  pelvis, OB/GYN, superficial structures, non-cardiac chest, and ultrasound physic</a:t>
            </a:r>
          </a:p>
          <a:p>
            <a:pPr lvl="3" eaLnBrk="1" hangingPunct="1">
              <a:lnSpc>
                <a:spcPct val="80000"/>
              </a:lnSpc>
              <a:defRPr/>
            </a:pPr>
            <a:endParaRPr lang="en-US" sz="1800" dirty="0">
              <a:solidFill>
                <a:schemeClr val="tx2"/>
              </a:solidFill>
            </a:endParaRPr>
          </a:p>
          <a:p>
            <a:pPr eaLnBrk="1" hangingPunct="1">
              <a:lnSpc>
                <a:spcPct val="80000"/>
              </a:lnSpc>
              <a:defRPr/>
            </a:pPr>
            <a:r>
              <a:rPr lang="en-US" sz="2000" dirty="0">
                <a:solidFill>
                  <a:schemeClr val="tx2"/>
                </a:solidFill>
              </a:rPr>
              <a:t>Review and registry preparation activities are included in curriculum</a:t>
            </a:r>
          </a:p>
          <a:p>
            <a:pPr eaLnBrk="1" hangingPunct="1">
              <a:lnSpc>
                <a:spcPct val="80000"/>
              </a:lnSpc>
              <a:defRPr/>
            </a:pPr>
            <a:endParaRPr lang="en-US" sz="2000" dirty="0">
              <a:solidFill>
                <a:schemeClr val="tx2"/>
              </a:solidFill>
            </a:endParaRPr>
          </a:p>
        </p:txBody>
      </p:sp>
    </p:spTree>
    <p:custDataLst>
      <p:tags r:id="rId1"/>
    </p:custData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DFB7-D143-2896-38A3-219B6BE615C1}"/>
              </a:ext>
            </a:extLst>
          </p:cNvPr>
          <p:cNvSpPr>
            <a:spLocks noGrp="1"/>
          </p:cNvSpPr>
          <p:nvPr>
            <p:ph type="title"/>
          </p:nvPr>
        </p:nvSpPr>
        <p:spPr/>
        <p:txBody>
          <a:bodyPr/>
          <a:lstStyle/>
          <a:p>
            <a:pPr>
              <a:defRPr/>
            </a:pPr>
            <a:r>
              <a:rPr lang="en-US" dirty="0"/>
              <a:t>Undertaking Commitment</a:t>
            </a:r>
          </a:p>
        </p:txBody>
      </p:sp>
      <p:sp>
        <p:nvSpPr>
          <p:cNvPr id="3" name="Content Placeholder 2">
            <a:extLst>
              <a:ext uri="{FF2B5EF4-FFF2-40B4-BE49-F238E27FC236}">
                <a16:creationId xmlns:a16="http://schemas.microsoft.com/office/drawing/2014/main" id="{511F49C0-D31C-A657-C3A7-17F5CDEA7913}"/>
              </a:ext>
            </a:extLst>
          </p:cNvPr>
          <p:cNvSpPr>
            <a:spLocks noGrp="1"/>
          </p:cNvSpPr>
          <p:nvPr>
            <p:ph idx="1"/>
          </p:nvPr>
        </p:nvSpPr>
        <p:spPr/>
        <p:txBody>
          <a:bodyPr/>
          <a:lstStyle/>
          <a:p>
            <a:pPr>
              <a:defRPr/>
            </a:pPr>
            <a:r>
              <a:rPr lang="en-US" sz="1800" dirty="0"/>
              <a:t>In the program</a:t>
            </a:r>
          </a:p>
          <a:p>
            <a:pPr lvl="1">
              <a:defRPr/>
            </a:pPr>
            <a:r>
              <a:rPr lang="en-US" sz="1800" dirty="0"/>
              <a:t>Read all textbooks</a:t>
            </a:r>
          </a:p>
          <a:p>
            <a:pPr lvl="1">
              <a:defRPr/>
            </a:pPr>
            <a:r>
              <a:rPr lang="en-US" sz="1800" dirty="0"/>
              <a:t>Dedicate 20 hours a week to study (outside of class)</a:t>
            </a:r>
          </a:p>
          <a:p>
            <a:pPr lvl="1">
              <a:defRPr/>
            </a:pPr>
            <a:r>
              <a:rPr lang="en-US" sz="1800" dirty="0"/>
              <a:t>Able to take constructive criticism</a:t>
            </a:r>
          </a:p>
          <a:p>
            <a:pPr lvl="1">
              <a:defRPr/>
            </a:pPr>
            <a:r>
              <a:rPr lang="en-US" sz="1800" dirty="0"/>
              <a:t>Embrace change (schedule, environment, etc.)</a:t>
            </a:r>
          </a:p>
          <a:p>
            <a:pPr lvl="1">
              <a:defRPr/>
            </a:pPr>
            <a:endParaRPr lang="en-US" sz="1800" dirty="0"/>
          </a:p>
          <a:p>
            <a:pPr>
              <a:defRPr/>
            </a:pPr>
            <a:r>
              <a:rPr lang="en-US" sz="1800" dirty="0"/>
              <a:t>After graduation</a:t>
            </a:r>
          </a:p>
          <a:p>
            <a:pPr lvl="1">
              <a:defRPr/>
            </a:pPr>
            <a:r>
              <a:rPr lang="en-US" sz="1800" dirty="0"/>
              <a:t>Active in job search</a:t>
            </a:r>
          </a:p>
          <a:p>
            <a:pPr lvl="1">
              <a:defRPr/>
            </a:pPr>
            <a:r>
              <a:rPr lang="en-US" sz="1800" dirty="0"/>
              <a:t>Willing to work at odd shifts (evenings, weekends, holidays, and calls)</a:t>
            </a:r>
          </a:p>
          <a:p>
            <a:pPr lvl="1">
              <a:defRPr/>
            </a:pPr>
            <a:r>
              <a:rPr lang="en-US" sz="1800" dirty="0"/>
              <a:t>Willing to relocate to another state for employment opportunities</a:t>
            </a:r>
          </a:p>
          <a:p>
            <a:pPr lvl="1">
              <a:defRPr/>
            </a:pPr>
            <a:r>
              <a:rPr lang="en-US" sz="1800" dirty="0"/>
              <a:t>Willing to continue to study and taking more registries</a:t>
            </a:r>
          </a:p>
          <a:p>
            <a:pPr lvl="1">
              <a:defRPr/>
            </a:pPr>
            <a:endParaRPr lang="en-US" dirty="0"/>
          </a:p>
          <a:p>
            <a:pPr lvl="1">
              <a:defRPr/>
            </a:pPr>
            <a:endParaRPr lang="en-US" dirty="0"/>
          </a:p>
          <a:p>
            <a:pPr lvl="1">
              <a:defRPr/>
            </a:pPr>
            <a:endParaRPr lang="en-US" dirty="0"/>
          </a:p>
        </p:txBody>
      </p:sp>
      <p:sp>
        <p:nvSpPr>
          <p:cNvPr id="129028" name="Slide Number Placeholder 3">
            <a:extLst>
              <a:ext uri="{FF2B5EF4-FFF2-40B4-BE49-F238E27FC236}">
                <a16:creationId xmlns:a16="http://schemas.microsoft.com/office/drawing/2014/main" id="{E5F95A03-F85A-84E7-FB0B-A6614D3C880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24709F83-6216-48A3-BB20-9C77296D33BB}" type="slidenum">
              <a:rPr lang="en-US" altLang="en-US" sz="1200" smtClean="0"/>
              <a:pPr>
                <a:spcBef>
                  <a:spcPct val="0"/>
                </a:spcBef>
                <a:buClrTx/>
                <a:buFontTx/>
                <a:buNone/>
              </a:pPr>
              <a:t>63</a:t>
            </a:fld>
            <a:endParaRPr lang="en-US" altLang="en-US" sz="120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32A1-6694-8219-5E2A-0F31EEFE21D2}"/>
              </a:ext>
            </a:extLst>
          </p:cNvPr>
          <p:cNvSpPr>
            <a:spLocks noGrp="1"/>
          </p:cNvSpPr>
          <p:nvPr>
            <p:ph type="title"/>
          </p:nvPr>
        </p:nvSpPr>
        <p:spPr>
          <a:xfrm>
            <a:off x="457200" y="274638"/>
            <a:ext cx="8229600" cy="792162"/>
          </a:xfrm>
        </p:spPr>
        <p:txBody>
          <a:bodyPr/>
          <a:lstStyle/>
          <a:p>
            <a:pPr>
              <a:defRPr/>
            </a:pPr>
            <a:r>
              <a:rPr lang="en-US" sz="3200" dirty="0"/>
              <a:t>Student Outcomes</a:t>
            </a:r>
            <a:endParaRPr lang="en-US" dirty="0"/>
          </a:p>
        </p:txBody>
      </p:sp>
      <p:sp>
        <p:nvSpPr>
          <p:cNvPr id="131075" name="Slide Number Placeholder 3">
            <a:extLst>
              <a:ext uri="{FF2B5EF4-FFF2-40B4-BE49-F238E27FC236}">
                <a16:creationId xmlns:a16="http://schemas.microsoft.com/office/drawing/2014/main" id="{1916875C-1125-4A4E-D448-EA9A01A580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D3CDE036-5B0D-4E0C-AA77-BCE7E1EE76F6}" type="slidenum">
              <a:rPr lang="en-US" altLang="en-US" sz="1200" smtClean="0"/>
              <a:pPr>
                <a:spcBef>
                  <a:spcPct val="0"/>
                </a:spcBef>
                <a:buClrTx/>
                <a:buFontTx/>
                <a:buNone/>
              </a:pPr>
              <a:t>64</a:t>
            </a:fld>
            <a:endParaRPr lang="en-US" altLang="en-US" sz="1200"/>
          </a:p>
        </p:txBody>
      </p:sp>
      <p:pic>
        <p:nvPicPr>
          <p:cNvPr id="131076" name="Picture 3">
            <a:extLst>
              <a:ext uri="{FF2B5EF4-FFF2-40B4-BE49-F238E27FC236}">
                <a16:creationId xmlns:a16="http://schemas.microsoft.com/office/drawing/2014/main" id="{FB449EBE-A0CA-254F-8B77-6840DC5BF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868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CA03-9002-7100-A333-E366027F0302}"/>
              </a:ext>
            </a:extLst>
          </p:cNvPr>
          <p:cNvSpPr>
            <a:spLocks noGrp="1"/>
          </p:cNvSpPr>
          <p:nvPr>
            <p:ph type="title"/>
          </p:nvPr>
        </p:nvSpPr>
        <p:spPr>
          <a:xfrm>
            <a:off x="457200" y="274638"/>
            <a:ext cx="8229600" cy="1554162"/>
          </a:xfrm>
        </p:spPr>
        <p:txBody>
          <a:bodyPr/>
          <a:lstStyle/>
          <a:p>
            <a:pPr>
              <a:defRPr/>
            </a:pPr>
            <a:r>
              <a:rPr lang="en-US" dirty="0"/>
              <a:t>Transfer Students from another Ultrasound School</a:t>
            </a:r>
          </a:p>
        </p:txBody>
      </p:sp>
      <p:sp>
        <p:nvSpPr>
          <p:cNvPr id="133123" name="Content Placeholder 2">
            <a:extLst>
              <a:ext uri="{FF2B5EF4-FFF2-40B4-BE49-F238E27FC236}">
                <a16:creationId xmlns:a16="http://schemas.microsoft.com/office/drawing/2014/main" id="{ECC01376-EBA7-C96A-1CB6-16592C76D556}"/>
              </a:ext>
            </a:extLst>
          </p:cNvPr>
          <p:cNvSpPr>
            <a:spLocks noGrp="1" noChangeArrowheads="1"/>
          </p:cNvSpPr>
          <p:nvPr>
            <p:ph idx="1"/>
          </p:nvPr>
        </p:nvSpPr>
        <p:spPr>
          <a:xfrm>
            <a:off x="457200" y="2133600"/>
            <a:ext cx="8229600" cy="3962400"/>
          </a:xfrm>
        </p:spPr>
        <p:txBody>
          <a:bodyPr/>
          <a:lstStyle/>
          <a:p>
            <a:r>
              <a:rPr lang="en-US" altLang="en-US" sz="2800" dirty="0">
                <a:effectLst/>
              </a:rPr>
              <a:t>We do not have a transfer policy.  Students must apply for this program as a new student.</a:t>
            </a:r>
          </a:p>
        </p:txBody>
      </p:sp>
      <p:sp>
        <p:nvSpPr>
          <p:cNvPr id="133124" name="Slide Number Placeholder 3">
            <a:extLst>
              <a:ext uri="{FF2B5EF4-FFF2-40B4-BE49-F238E27FC236}">
                <a16:creationId xmlns:a16="http://schemas.microsoft.com/office/drawing/2014/main" id="{F21D5946-09AC-9819-3342-87F0E030B8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05290340-91E0-495A-8A09-3908E6E3B0AC}" type="slidenum">
              <a:rPr lang="en-US" altLang="en-US" sz="1200" smtClean="0"/>
              <a:pPr>
                <a:spcBef>
                  <a:spcPct val="0"/>
                </a:spcBef>
                <a:buClrTx/>
                <a:buFontTx/>
                <a:buNone/>
              </a:pPr>
              <a:t>65</a:t>
            </a:fld>
            <a:endParaRPr lang="en-US" altLang="en-US" sz="120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F303-58A4-9095-2D00-1A1BC7C2C1CD}"/>
              </a:ext>
            </a:extLst>
          </p:cNvPr>
          <p:cNvSpPr>
            <a:spLocks noGrp="1"/>
          </p:cNvSpPr>
          <p:nvPr>
            <p:ph type="title"/>
          </p:nvPr>
        </p:nvSpPr>
        <p:spPr/>
        <p:txBody>
          <a:bodyPr/>
          <a:lstStyle/>
          <a:p>
            <a:r>
              <a:rPr lang="en-US" dirty="0"/>
              <a:t>Q&amp;A Session</a:t>
            </a:r>
          </a:p>
        </p:txBody>
      </p:sp>
      <p:sp>
        <p:nvSpPr>
          <p:cNvPr id="3" name="Content Placeholder 2">
            <a:extLst>
              <a:ext uri="{FF2B5EF4-FFF2-40B4-BE49-F238E27FC236}">
                <a16:creationId xmlns:a16="http://schemas.microsoft.com/office/drawing/2014/main" id="{29C1A8BB-B730-AD70-955B-69BB44F2DDC7}"/>
              </a:ext>
            </a:extLst>
          </p:cNvPr>
          <p:cNvSpPr>
            <a:spLocks noGrp="1"/>
          </p:cNvSpPr>
          <p:nvPr>
            <p:ph idx="1"/>
          </p:nvPr>
        </p:nvSpPr>
        <p:spPr/>
        <p:txBody>
          <a:bodyPr/>
          <a:lstStyle/>
          <a:p>
            <a:r>
              <a:rPr lang="en-US" dirty="0">
                <a:effectLst/>
              </a:rPr>
              <a:t>If you have questions, join a live instructor on the </a:t>
            </a:r>
            <a:r>
              <a:rPr lang="en-US" u="sng" dirty="0">
                <a:effectLst/>
              </a:rPr>
              <a:t>last Monday</a:t>
            </a:r>
            <a:r>
              <a:rPr lang="en-US" dirty="0">
                <a:effectLst/>
              </a:rPr>
              <a:t> of every month, at noon, in the virtual world for Q&amp;A.</a:t>
            </a:r>
          </a:p>
          <a:p>
            <a:endParaRPr lang="en-US" dirty="0">
              <a:effectLst/>
            </a:endParaRPr>
          </a:p>
          <a:p>
            <a:r>
              <a:rPr lang="en-US" dirty="0">
                <a:effectLst/>
              </a:rPr>
              <a:t>Except when the college is out on holiday, e.g. in December</a:t>
            </a:r>
          </a:p>
          <a:p>
            <a:endParaRPr lang="en-US" dirty="0">
              <a:effectLst/>
            </a:endParaRPr>
          </a:p>
          <a:p>
            <a:r>
              <a:rPr lang="en-US" dirty="0">
                <a:effectLst/>
              </a:rPr>
              <a:t>Virtual World for Q&amp;A:  </a:t>
            </a:r>
            <a:r>
              <a:rPr lang="en-US" dirty="0">
                <a:hlinkClick r:id="rId3"/>
              </a:rPr>
              <a:t>https://framevr.io/hccsonography</a:t>
            </a:r>
            <a:r>
              <a:rPr lang="en-US" dirty="0"/>
              <a:t> </a:t>
            </a:r>
          </a:p>
        </p:txBody>
      </p:sp>
      <p:sp>
        <p:nvSpPr>
          <p:cNvPr id="4" name="Slide Number Placeholder 3">
            <a:extLst>
              <a:ext uri="{FF2B5EF4-FFF2-40B4-BE49-F238E27FC236}">
                <a16:creationId xmlns:a16="http://schemas.microsoft.com/office/drawing/2014/main" id="{6486B4F8-0486-244C-4640-94B73365AE41}"/>
              </a:ext>
            </a:extLst>
          </p:cNvPr>
          <p:cNvSpPr>
            <a:spLocks noGrp="1"/>
          </p:cNvSpPr>
          <p:nvPr>
            <p:ph type="sldNum" sz="quarter" idx="12"/>
          </p:nvPr>
        </p:nvSpPr>
        <p:spPr/>
        <p:txBody>
          <a:bodyPr/>
          <a:lstStyle/>
          <a:p>
            <a:pPr>
              <a:defRPr/>
            </a:pPr>
            <a:fld id="{A76C5671-8A2E-4178-9BE1-F20487717D5D}" type="slidenum">
              <a:rPr lang="en-US" altLang="en-US" smtClean="0"/>
              <a:pPr>
                <a:defRPr/>
              </a:pPr>
              <a:t>66</a:t>
            </a:fld>
            <a:endParaRPr lang="en-US" altLang="en-US"/>
          </a:p>
        </p:txBody>
      </p:sp>
    </p:spTree>
    <p:extLst>
      <p:ext uri="{BB962C8B-B14F-4D97-AF65-F5344CB8AC3E}">
        <p14:creationId xmlns:p14="http://schemas.microsoft.com/office/powerpoint/2010/main" val="341663511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D7D2-68F4-D31F-9789-6B9E47BDB137}"/>
              </a:ext>
            </a:extLst>
          </p:cNvPr>
          <p:cNvSpPr>
            <a:spLocks noGrp="1"/>
          </p:cNvSpPr>
          <p:nvPr>
            <p:ph type="title"/>
          </p:nvPr>
        </p:nvSpPr>
        <p:spPr/>
        <p:txBody>
          <a:bodyPr/>
          <a:lstStyle/>
          <a:p>
            <a:pPr>
              <a:defRPr/>
            </a:pPr>
            <a:r>
              <a:rPr lang="en-US" dirty="0"/>
              <a:t>Videos</a:t>
            </a:r>
          </a:p>
        </p:txBody>
      </p:sp>
      <p:sp>
        <p:nvSpPr>
          <p:cNvPr id="3" name="Content Placeholder 2">
            <a:extLst>
              <a:ext uri="{FF2B5EF4-FFF2-40B4-BE49-F238E27FC236}">
                <a16:creationId xmlns:a16="http://schemas.microsoft.com/office/drawing/2014/main" id="{B77B85AA-ADEE-438E-8884-F490D4C15965}"/>
              </a:ext>
            </a:extLst>
          </p:cNvPr>
          <p:cNvSpPr>
            <a:spLocks noGrp="1"/>
          </p:cNvSpPr>
          <p:nvPr>
            <p:ph idx="1"/>
          </p:nvPr>
        </p:nvSpPr>
        <p:spPr/>
        <p:txBody>
          <a:bodyPr/>
          <a:lstStyle/>
          <a:p>
            <a:pPr marL="0">
              <a:spcBef>
                <a:spcPts val="0"/>
              </a:spcBef>
              <a:spcAft>
                <a:spcPts val="0"/>
              </a:spcAft>
              <a:defRPr/>
            </a:pPr>
            <a:r>
              <a:rPr lang="en-US" sz="1800" b="1" dirty="0">
                <a:solidFill>
                  <a:srgbClr val="000000"/>
                </a:solidFill>
                <a:effectLst/>
                <a:latin typeface="Calibri" panose="020F0502020204030204" pitchFamily="34" charset="0"/>
              </a:rPr>
              <a:t>TESTIMONIAL VIDEO</a:t>
            </a:r>
            <a:endParaRPr lang="en-US" sz="1800" dirty="0">
              <a:solidFill>
                <a:srgbClr val="201F1E"/>
              </a:solidFill>
              <a:effectLst/>
              <a:latin typeface="Calibri" panose="020F0502020204030204" pitchFamily="34" charset="0"/>
            </a:endParaRPr>
          </a:p>
          <a:p>
            <a:pPr marL="0" indent="0">
              <a:spcBef>
                <a:spcPts val="0"/>
              </a:spcBef>
              <a:spcAft>
                <a:spcPts val="0"/>
              </a:spcAft>
              <a:buFontTx/>
              <a:buNone/>
              <a:defRPr/>
            </a:pPr>
            <a:r>
              <a:rPr lang="en-US" sz="1800" u="sng" dirty="0">
                <a:solidFill>
                  <a:srgbClr val="0563C1"/>
                </a:solidFill>
                <a:effectLst/>
                <a:latin typeface="Calibri" panose="020F0502020204030204" pitchFamily="34" charset="0"/>
                <a:hlinkClick r:id="rId3"/>
              </a:rPr>
              <a:t>https://drive.google.com/drive/folders/1SQKUJd0Ta_NEpCGoha1mJbp7xc_jPimL</a:t>
            </a:r>
            <a:endParaRPr lang="en-US" sz="1800" dirty="0">
              <a:solidFill>
                <a:srgbClr val="201F1E"/>
              </a:solidFill>
              <a:effectLst/>
              <a:latin typeface="Calibri" panose="020F0502020204030204" pitchFamily="34" charset="0"/>
            </a:endParaRPr>
          </a:p>
          <a:p>
            <a:pPr marL="0" indent="0">
              <a:spcBef>
                <a:spcPts val="0"/>
              </a:spcBef>
              <a:spcAft>
                <a:spcPts val="0"/>
              </a:spcAft>
              <a:buFontTx/>
              <a:buNone/>
              <a:defRPr/>
            </a:pPr>
            <a:r>
              <a:rPr lang="en-US" sz="1800" dirty="0">
                <a:solidFill>
                  <a:srgbClr val="000000"/>
                </a:solidFill>
                <a:effectLst/>
                <a:latin typeface="Calibri" panose="020F0502020204030204" pitchFamily="34" charset="0"/>
              </a:rPr>
              <a:t> </a:t>
            </a:r>
            <a:endParaRPr lang="en-US" sz="1800" dirty="0">
              <a:solidFill>
                <a:srgbClr val="201F1E"/>
              </a:solidFill>
              <a:effectLst/>
              <a:latin typeface="Calibri" panose="020F0502020204030204" pitchFamily="34" charset="0"/>
            </a:endParaRPr>
          </a:p>
          <a:p>
            <a:pPr marL="0">
              <a:spcBef>
                <a:spcPts val="0"/>
              </a:spcBef>
              <a:spcAft>
                <a:spcPts val="0"/>
              </a:spcAft>
              <a:defRPr/>
            </a:pPr>
            <a:endParaRPr lang="en-US" sz="1800" b="1" dirty="0">
              <a:solidFill>
                <a:srgbClr val="000000"/>
              </a:solidFill>
              <a:effectLst/>
              <a:latin typeface="Calibri" panose="020F0502020204030204" pitchFamily="34" charset="0"/>
            </a:endParaRPr>
          </a:p>
          <a:p>
            <a:pPr marL="0">
              <a:spcBef>
                <a:spcPts val="0"/>
              </a:spcBef>
              <a:spcAft>
                <a:spcPts val="0"/>
              </a:spcAft>
              <a:defRPr/>
            </a:pPr>
            <a:endParaRPr lang="en-US" sz="1800" b="1" dirty="0">
              <a:solidFill>
                <a:srgbClr val="000000"/>
              </a:solidFill>
              <a:effectLst/>
              <a:latin typeface="Calibri" panose="020F0502020204030204" pitchFamily="34" charset="0"/>
            </a:endParaRPr>
          </a:p>
          <a:p>
            <a:pPr marL="0">
              <a:spcBef>
                <a:spcPts val="0"/>
              </a:spcBef>
              <a:spcAft>
                <a:spcPts val="0"/>
              </a:spcAft>
              <a:defRPr/>
            </a:pPr>
            <a:r>
              <a:rPr lang="en-US" sz="1800" b="1" dirty="0">
                <a:solidFill>
                  <a:srgbClr val="000000"/>
                </a:solidFill>
                <a:effectLst/>
                <a:latin typeface="Calibri" panose="020F0502020204030204" pitchFamily="34" charset="0"/>
              </a:rPr>
              <a:t>INFORMATION SESSION MODULE</a:t>
            </a:r>
            <a:endParaRPr lang="en-US" sz="1800" dirty="0">
              <a:solidFill>
                <a:srgbClr val="201F1E"/>
              </a:solidFill>
              <a:effectLst/>
              <a:latin typeface="Calibri" panose="020F0502020204030204" pitchFamily="34" charset="0"/>
            </a:endParaRPr>
          </a:p>
          <a:p>
            <a:pPr marL="0" indent="0">
              <a:spcBef>
                <a:spcPts val="0"/>
              </a:spcBef>
              <a:spcAft>
                <a:spcPts val="0"/>
              </a:spcAft>
              <a:buFontTx/>
              <a:buNone/>
              <a:defRPr/>
            </a:pPr>
            <a:r>
              <a:rPr lang="en-US" sz="1800" u="sng" dirty="0">
                <a:solidFill>
                  <a:srgbClr val="0563C1"/>
                </a:solidFill>
                <a:effectLst/>
                <a:latin typeface="Calibri" panose="020F0502020204030204" pitchFamily="34" charset="0"/>
                <a:hlinkClick r:id="rId4"/>
              </a:rPr>
              <a:t>https://drive.google.com/drive/folders/1HZvh6GkUbYjv-sF_3MPT4I9EGBAEquIf</a:t>
            </a:r>
            <a:r>
              <a:rPr lang="en-US" sz="1800" dirty="0">
                <a:solidFill>
                  <a:srgbClr val="000000"/>
                </a:solidFill>
                <a:effectLst/>
                <a:latin typeface="Calibri" panose="020F0502020204030204" pitchFamily="34" charset="0"/>
              </a:rPr>
              <a:t> </a:t>
            </a:r>
            <a:endParaRPr lang="en-US" sz="1800" dirty="0">
              <a:solidFill>
                <a:srgbClr val="201F1E"/>
              </a:solidFill>
              <a:effectLst/>
              <a:latin typeface="Calibri" panose="020F0502020204030204" pitchFamily="34" charset="0"/>
            </a:endParaRPr>
          </a:p>
          <a:p>
            <a:pPr marL="0" indent="0">
              <a:spcBef>
                <a:spcPts val="0"/>
              </a:spcBef>
              <a:spcAft>
                <a:spcPts val="0"/>
              </a:spcAft>
              <a:buFontTx/>
              <a:buNone/>
              <a:defRPr/>
            </a:pPr>
            <a:r>
              <a:rPr lang="en-US" sz="1800" dirty="0">
                <a:solidFill>
                  <a:srgbClr val="000000"/>
                </a:solidFill>
                <a:effectLst/>
                <a:latin typeface="Calibri" panose="020F0502020204030204" pitchFamily="34" charset="0"/>
              </a:rPr>
              <a:t> </a:t>
            </a:r>
            <a:endParaRPr lang="en-US" sz="1800" dirty="0">
              <a:solidFill>
                <a:srgbClr val="201F1E"/>
              </a:solidFill>
              <a:effectLst/>
              <a:latin typeface="Calibri" panose="020F0502020204030204" pitchFamily="34" charset="0"/>
            </a:endParaRPr>
          </a:p>
          <a:p>
            <a:pPr>
              <a:defRPr/>
            </a:pPr>
            <a:endParaRPr lang="en-US" dirty="0"/>
          </a:p>
        </p:txBody>
      </p:sp>
      <p:sp>
        <p:nvSpPr>
          <p:cNvPr id="134148" name="Slide Number Placeholder 3">
            <a:extLst>
              <a:ext uri="{FF2B5EF4-FFF2-40B4-BE49-F238E27FC236}">
                <a16:creationId xmlns:a16="http://schemas.microsoft.com/office/drawing/2014/main" id="{1BEB33D3-50A0-481C-D9E6-B480550343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84835DEB-A82C-4B1D-9AD3-7B8643B0BA17}" type="slidenum">
              <a:rPr lang="en-US" altLang="en-US" sz="1200" smtClean="0"/>
              <a:pPr>
                <a:spcBef>
                  <a:spcPct val="0"/>
                </a:spcBef>
                <a:buClrTx/>
                <a:buFontTx/>
                <a:buNone/>
              </a:pPr>
              <a:t>67</a:t>
            </a:fld>
            <a:endParaRPr lang="en-US" altLang="en-US" sz="120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a:extLst>
              <a:ext uri="{FF2B5EF4-FFF2-40B4-BE49-F238E27FC236}">
                <a16:creationId xmlns:a16="http://schemas.microsoft.com/office/drawing/2014/main" id="{FF0691AB-6112-DBC8-E1C5-5A57E1A087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AB032336-EC45-42F3-9ECB-CE66E072987D}" type="slidenum">
              <a:rPr lang="en-US" altLang="en-US" sz="1200" smtClean="0"/>
              <a:pPr>
                <a:spcBef>
                  <a:spcPct val="0"/>
                </a:spcBef>
                <a:buClrTx/>
                <a:buFontTx/>
                <a:buNone/>
              </a:pPr>
              <a:t>68</a:t>
            </a:fld>
            <a:endParaRPr lang="en-US" altLang="en-US" sz="1200"/>
          </a:p>
        </p:txBody>
      </p:sp>
      <p:sp>
        <p:nvSpPr>
          <p:cNvPr id="49154" name="Rectangle 2">
            <a:extLst>
              <a:ext uri="{FF2B5EF4-FFF2-40B4-BE49-F238E27FC236}">
                <a16:creationId xmlns:a16="http://schemas.microsoft.com/office/drawing/2014/main" id="{F19AEE1D-F515-3DB6-3AC8-2B16BD630868}"/>
              </a:ext>
            </a:extLst>
          </p:cNvPr>
          <p:cNvSpPr>
            <a:spLocks noGrp="1" noChangeArrowheads="1"/>
          </p:cNvSpPr>
          <p:nvPr>
            <p:ph type="title"/>
          </p:nvPr>
        </p:nvSpPr>
        <p:spPr>
          <a:xfrm>
            <a:off x="457200" y="457200"/>
            <a:ext cx="8229600" cy="685800"/>
          </a:xfrm>
        </p:spPr>
        <p:txBody>
          <a:bodyPr/>
          <a:lstStyle/>
          <a:p>
            <a:pPr eaLnBrk="1" hangingPunct="1">
              <a:defRPr/>
            </a:pPr>
            <a:r>
              <a:rPr lang="en-US" sz="3200" i="1" dirty="0"/>
              <a:t>Additional Information</a:t>
            </a:r>
          </a:p>
        </p:txBody>
      </p:sp>
      <p:sp>
        <p:nvSpPr>
          <p:cNvPr id="49155" name="Rectangle 3">
            <a:extLst>
              <a:ext uri="{FF2B5EF4-FFF2-40B4-BE49-F238E27FC236}">
                <a16:creationId xmlns:a16="http://schemas.microsoft.com/office/drawing/2014/main" id="{F756FBC8-F5BD-3DCE-5361-714C779EA8D3}"/>
              </a:ext>
            </a:extLst>
          </p:cNvPr>
          <p:cNvSpPr>
            <a:spLocks noGrp="1" noChangeArrowheads="1"/>
          </p:cNvSpPr>
          <p:nvPr>
            <p:ph type="body" idx="1"/>
          </p:nvPr>
        </p:nvSpPr>
        <p:spPr>
          <a:xfrm>
            <a:off x="762000" y="1371600"/>
            <a:ext cx="7772400" cy="5181600"/>
          </a:xfrm>
        </p:spPr>
        <p:txBody>
          <a:bodyPr/>
          <a:lstStyle/>
          <a:p>
            <a:pPr eaLnBrk="1" hangingPunct="1">
              <a:defRPr/>
            </a:pPr>
            <a:r>
              <a:rPr lang="en-US" sz="1400" dirty="0">
                <a:solidFill>
                  <a:schemeClr val="tx2"/>
                </a:solidFill>
              </a:rPr>
              <a:t>Society of Diagnostic Medical Sonography (SDMS)</a:t>
            </a:r>
          </a:p>
          <a:p>
            <a:pPr lvl="1" eaLnBrk="1" hangingPunct="1">
              <a:defRPr/>
            </a:pPr>
            <a:r>
              <a:rPr lang="en-US" sz="1400" dirty="0">
                <a:solidFill>
                  <a:schemeClr val="tx2"/>
                </a:solidFill>
              </a:rPr>
              <a:t>Professional Society</a:t>
            </a:r>
          </a:p>
          <a:p>
            <a:pPr lvl="1" eaLnBrk="1" hangingPunct="1">
              <a:defRPr/>
            </a:pPr>
            <a:r>
              <a:rPr lang="en-US" sz="1400" dirty="0">
                <a:solidFill>
                  <a:schemeClr val="tx2"/>
                </a:solidFill>
                <a:hlinkClick r:id="rId4"/>
              </a:rPr>
              <a:t>www.sdms.org</a:t>
            </a:r>
            <a:endParaRPr lang="en-US" sz="1400" dirty="0">
              <a:solidFill>
                <a:schemeClr val="tx2"/>
              </a:solidFill>
            </a:endParaRPr>
          </a:p>
          <a:p>
            <a:pPr lvl="1" eaLnBrk="1" hangingPunct="1">
              <a:defRPr/>
            </a:pPr>
            <a:endParaRPr lang="en-US" sz="1400" dirty="0">
              <a:solidFill>
                <a:schemeClr val="tx2"/>
              </a:solidFill>
            </a:endParaRPr>
          </a:p>
          <a:p>
            <a:pPr eaLnBrk="1" hangingPunct="1">
              <a:defRPr/>
            </a:pPr>
            <a:r>
              <a:rPr lang="en-US" sz="1400" dirty="0">
                <a:solidFill>
                  <a:schemeClr val="tx2"/>
                </a:solidFill>
              </a:rPr>
              <a:t>American Registry for Diagnostic Medical Sonography (ARDMS)</a:t>
            </a:r>
          </a:p>
          <a:p>
            <a:pPr lvl="1" eaLnBrk="1" hangingPunct="1">
              <a:defRPr/>
            </a:pPr>
            <a:r>
              <a:rPr lang="en-US" sz="1400" dirty="0">
                <a:solidFill>
                  <a:schemeClr val="tx2"/>
                </a:solidFill>
              </a:rPr>
              <a:t>Sonographer credentialing organization</a:t>
            </a:r>
          </a:p>
          <a:p>
            <a:pPr lvl="1" eaLnBrk="1" hangingPunct="1">
              <a:defRPr/>
            </a:pPr>
            <a:r>
              <a:rPr lang="en-US" sz="1400" dirty="0">
                <a:solidFill>
                  <a:schemeClr val="tx2"/>
                </a:solidFill>
                <a:hlinkClick r:id="rId5"/>
              </a:rPr>
              <a:t>www.ardms.org</a:t>
            </a:r>
            <a:endParaRPr lang="en-US" sz="1400" dirty="0">
              <a:solidFill>
                <a:schemeClr val="tx2"/>
              </a:solidFill>
            </a:endParaRPr>
          </a:p>
          <a:p>
            <a:pPr lvl="1" eaLnBrk="1" hangingPunct="1">
              <a:defRPr/>
            </a:pPr>
            <a:endParaRPr lang="en-US" sz="1400" dirty="0">
              <a:solidFill>
                <a:schemeClr val="tx2"/>
              </a:solidFill>
            </a:endParaRPr>
          </a:p>
          <a:p>
            <a:pPr eaLnBrk="1" hangingPunct="1">
              <a:defRPr/>
            </a:pPr>
            <a:r>
              <a:rPr lang="en-US" sz="1400" dirty="0">
                <a:solidFill>
                  <a:schemeClr val="tx2"/>
                </a:solidFill>
              </a:rPr>
              <a:t>American Registry of Radiologic Technologists (ARRT)</a:t>
            </a:r>
          </a:p>
          <a:p>
            <a:pPr lvl="1" eaLnBrk="1" hangingPunct="1">
              <a:defRPr/>
            </a:pPr>
            <a:r>
              <a:rPr lang="en-US" sz="1400" dirty="0">
                <a:solidFill>
                  <a:schemeClr val="tx2"/>
                </a:solidFill>
              </a:rPr>
              <a:t>Sonographer credentialing organization</a:t>
            </a:r>
          </a:p>
          <a:p>
            <a:pPr lvl="1" eaLnBrk="1" hangingPunct="1">
              <a:defRPr/>
            </a:pPr>
            <a:r>
              <a:rPr lang="en-US" sz="1400" dirty="0">
                <a:solidFill>
                  <a:schemeClr val="tx2"/>
                </a:solidFill>
                <a:hlinkClick r:id="rId6"/>
              </a:rPr>
              <a:t>https://www.arrt.org/</a:t>
            </a:r>
            <a:r>
              <a:rPr lang="en-US" sz="1400" dirty="0">
                <a:solidFill>
                  <a:schemeClr val="tx2"/>
                </a:solidFill>
              </a:rPr>
              <a:t> </a:t>
            </a:r>
          </a:p>
          <a:p>
            <a:pPr eaLnBrk="1" hangingPunct="1">
              <a:defRPr/>
            </a:pPr>
            <a:endParaRPr lang="en-US" sz="1400" dirty="0">
              <a:solidFill>
                <a:schemeClr val="tx2"/>
              </a:solidFill>
            </a:endParaRPr>
          </a:p>
          <a:p>
            <a:pPr eaLnBrk="1" hangingPunct="1">
              <a:defRPr/>
            </a:pPr>
            <a:r>
              <a:rPr lang="en-US" sz="1400" dirty="0">
                <a:solidFill>
                  <a:schemeClr val="tx2"/>
                </a:solidFill>
              </a:rPr>
              <a:t>Joint Review Committee on Education in Diagnostic Medical Sonography (JRC/DMS)</a:t>
            </a:r>
          </a:p>
          <a:p>
            <a:pPr lvl="1" eaLnBrk="1" hangingPunct="1">
              <a:defRPr/>
            </a:pPr>
            <a:r>
              <a:rPr lang="en-US" sz="1400" dirty="0">
                <a:solidFill>
                  <a:schemeClr val="tx2"/>
                </a:solidFill>
              </a:rPr>
              <a:t>programmatic accreditation</a:t>
            </a:r>
          </a:p>
          <a:p>
            <a:pPr lvl="1" eaLnBrk="1" hangingPunct="1">
              <a:defRPr/>
            </a:pPr>
            <a:r>
              <a:rPr lang="en-US" sz="1400" dirty="0">
                <a:hlinkClick r:id="rId7"/>
              </a:rPr>
              <a:t>http://www.jrcdms.org/</a:t>
            </a:r>
            <a:endParaRPr lang="en-US" sz="1400" dirty="0"/>
          </a:p>
          <a:p>
            <a:pPr lvl="1" eaLnBrk="1" hangingPunct="1">
              <a:defRPr/>
            </a:pPr>
            <a:endParaRPr lang="en-US" sz="1400" dirty="0"/>
          </a:p>
          <a:p>
            <a:pPr eaLnBrk="1" hangingPunct="1">
              <a:defRPr/>
            </a:pPr>
            <a:r>
              <a:rPr lang="en-US" sz="1400" b="1" dirty="0">
                <a:solidFill>
                  <a:schemeClr val="tx2"/>
                </a:solidFill>
              </a:rPr>
              <a:t>Commission on Accreditation of Allied Health Education Programs (CAAHEP)</a:t>
            </a:r>
          </a:p>
          <a:p>
            <a:pPr lvl="1" eaLnBrk="1" hangingPunct="1">
              <a:defRPr/>
            </a:pPr>
            <a:r>
              <a:rPr lang="en-US" sz="1400" b="1" dirty="0">
                <a:solidFill>
                  <a:schemeClr val="tx2"/>
                </a:solidFill>
              </a:rPr>
              <a:t>programmatic postsecondary accrediting agency</a:t>
            </a:r>
          </a:p>
          <a:p>
            <a:pPr lvl="1" eaLnBrk="1" hangingPunct="1">
              <a:defRPr/>
            </a:pPr>
            <a:r>
              <a:rPr lang="en-US" sz="1400" b="1" dirty="0">
                <a:solidFill>
                  <a:schemeClr val="tx2"/>
                </a:solidFill>
                <a:hlinkClick r:id="rId8"/>
              </a:rPr>
              <a:t>https://www.caahep.org/</a:t>
            </a:r>
            <a:r>
              <a:rPr lang="en-US" sz="1400" b="1" dirty="0">
                <a:solidFill>
                  <a:schemeClr val="tx2"/>
                </a:solidFill>
              </a:rPr>
              <a:t> </a:t>
            </a:r>
          </a:p>
          <a:p>
            <a:pPr lvl="1" eaLnBrk="1" hangingPunct="1">
              <a:defRPr/>
            </a:pPr>
            <a:r>
              <a:rPr lang="en-US" sz="1400" b="1" dirty="0">
                <a:solidFill>
                  <a:schemeClr val="tx2"/>
                </a:solidFill>
              </a:rPr>
              <a:t>Look for other ultrasound school in the Houston Area</a:t>
            </a:r>
            <a:endParaRPr lang="en-US" sz="1400" b="1" dirty="0"/>
          </a:p>
          <a:p>
            <a:pPr lvl="1" eaLnBrk="1" hangingPunct="1">
              <a:defRPr/>
            </a:pPr>
            <a:endParaRPr lang="en-US" sz="2000" dirty="0"/>
          </a:p>
          <a:p>
            <a:pPr lvl="1" eaLnBrk="1" hangingPunct="1">
              <a:defRPr/>
            </a:pPr>
            <a:endParaRPr lang="en-US" sz="2000" dirty="0"/>
          </a:p>
        </p:txBody>
      </p:sp>
    </p:spTree>
    <p:custDataLst>
      <p:tags r:id="rId1"/>
    </p:custData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A00A-D833-9C17-783D-DF93A5C42E89}"/>
              </a:ext>
            </a:extLst>
          </p:cNvPr>
          <p:cNvSpPr>
            <a:spLocks noGrp="1"/>
          </p:cNvSpPr>
          <p:nvPr>
            <p:ph type="title"/>
          </p:nvPr>
        </p:nvSpPr>
        <p:spPr>
          <a:xfrm>
            <a:off x="457200" y="274638"/>
            <a:ext cx="8229600" cy="2316162"/>
          </a:xfrm>
        </p:spPr>
        <p:txBody>
          <a:bodyPr/>
          <a:lstStyle/>
          <a:p>
            <a:pPr>
              <a:defRPr/>
            </a:pPr>
            <a:r>
              <a:rPr lang="en-US" dirty="0"/>
              <a:t>Complete survey for proof that you have reviewed this PPP</a:t>
            </a:r>
          </a:p>
        </p:txBody>
      </p:sp>
      <p:sp>
        <p:nvSpPr>
          <p:cNvPr id="3" name="Content Placeholder 2">
            <a:extLst>
              <a:ext uri="{FF2B5EF4-FFF2-40B4-BE49-F238E27FC236}">
                <a16:creationId xmlns:a16="http://schemas.microsoft.com/office/drawing/2014/main" id="{997E50E4-8147-F620-54AB-FDBF0CBDFC20}"/>
              </a:ext>
            </a:extLst>
          </p:cNvPr>
          <p:cNvSpPr>
            <a:spLocks noGrp="1"/>
          </p:cNvSpPr>
          <p:nvPr>
            <p:ph idx="1"/>
          </p:nvPr>
        </p:nvSpPr>
        <p:spPr>
          <a:xfrm>
            <a:off x="457200" y="2590800"/>
            <a:ext cx="8229600" cy="3505200"/>
          </a:xfrm>
        </p:spPr>
        <p:txBody>
          <a:bodyPr/>
          <a:lstStyle/>
          <a:p>
            <a:pPr>
              <a:defRPr/>
            </a:pPr>
            <a:r>
              <a:rPr lang="en-US" b="1" dirty="0">
                <a:hlinkClick r:id="rId3"/>
              </a:rPr>
              <a:t>https://forms.office.com/r/fbtKqtqXbe</a:t>
            </a:r>
            <a:r>
              <a:rPr lang="en-US" b="1" dirty="0"/>
              <a:t> </a:t>
            </a:r>
          </a:p>
        </p:txBody>
      </p:sp>
      <p:sp>
        <p:nvSpPr>
          <p:cNvPr id="138244" name="Slide Number Placeholder 3">
            <a:extLst>
              <a:ext uri="{FF2B5EF4-FFF2-40B4-BE49-F238E27FC236}">
                <a16:creationId xmlns:a16="http://schemas.microsoft.com/office/drawing/2014/main" id="{3A8CF13F-E72F-5E4F-3622-D7F4250D761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AF7829D6-278A-43FD-B602-39DEE8C9E499}" type="slidenum">
              <a:rPr lang="en-US" altLang="en-US" sz="1200" smtClean="0"/>
              <a:pPr>
                <a:spcBef>
                  <a:spcPct val="0"/>
                </a:spcBef>
                <a:buClrTx/>
                <a:buFontTx/>
                <a:buNone/>
              </a:pPr>
              <a:t>69</a:t>
            </a:fld>
            <a:endParaRPr lang="en-US" altLang="en-US" sz="1200"/>
          </a:p>
        </p:txBody>
      </p:sp>
      <p:pic>
        <p:nvPicPr>
          <p:cNvPr id="138245" name="Picture 4">
            <a:extLst>
              <a:ext uri="{FF2B5EF4-FFF2-40B4-BE49-F238E27FC236}">
                <a16:creationId xmlns:a16="http://schemas.microsoft.com/office/drawing/2014/main" id="{5EE68526-5C72-8D63-637D-AE8259D75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476625"/>
            <a:ext cx="27051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9613165C-400A-9034-F054-0A26022CE6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B451CB41-275E-4A1D-9A4C-4085EB835375}" type="slidenum">
              <a:rPr lang="en-US" altLang="en-US" sz="1200" smtClean="0"/>
              <a:pPr>
                <a:spcBef>
                  <a:spcPct val="0"/>
                </a:spcBef>
                <a:buClrTx/>
                <a:buFontTx/>
                <a:buNone/>
              </a:pPr>
              <a:t>7</a:t>
            </a:fld>
            <a:endParaRPr lang="en-US" altLang="en-US" sz="1200"/>
          </a:p>
        </p:txBody>
      </p:sp>
      <p:sp>
        <p:nvSpPr>
          <p:cNvPr id="33794" name="Rectangle 2">
            <a:extLst>
              <a:ext uri="{FF2B5EF4-FFF2-40B4-BE49-F238E27FC236}">
                <a16:creationId xmlns:a16="http://schemas.microsoft.com/office/drawing/2014/main" id="{343B7770-710C-C682-4A15-A4DBE5AE3936}"/>
              </a:ext>
            </a:extLst>
          </p:cNvPr>
          <p:cNvSpPr>
            <a:spLocks noGrp="1" noChangeArrowheads="1"/>
          </p:cNvSpPr>
          <p:nvPr>
            <p:ph type="title"/>
          </p:nvPr>
        </p:nvSpPr>
        <p:spPr>
          <a:xfrm>
            <a:off x="457200" y="127000"/>
            <a:ext cx="8229600" cy="1143000"/>
          </a:xfrm>
        </p:spPr>
        <p:txBody>
          <a:bodyPr/>
          <a:lstStyle/>
          <a:p>
            <a:pPr eaLnBrk="1" hangingPunct="1">
              <a:defRPr/>
            </a:pPr>
            <a:r>
              <a:rPr lang="en-US" sz="3200" i="1" dirty="0"/>
              <a:t>Physical Demands</a:t>
            </a:r>
          </a:p>
        </p:txBody>
      </p:sp>
      <p:sp>
        <p:nvSpPr>
          <p:cNvPr id="33795" name="Rectangle 3">
            <a:extLst>
              <a:ext uri="{FF2B5EF4-FFF2-40B4-BE49-F238E27FC236}">
                <a16:creationId xmlns:a16="http://schemas.microsoft.com/office/drawing/2014/main" id="{E1BF5C89-256A-9206-9B33-8BC89DA38205}"/>
              </a:ext>
            </a:extLst>
          </p:cNvPr>
          <p:cNvSpPr>
            <a:spLocks noGrp="1" noChangeArrowheads="1"/>
          </p:cNvSpPr>
          <p:nvPr>
            <p:ph type="body" idx="1"/>
          </p:nvPr>
        </p:nvSpPr>
        <p:spPr>
          <a:xfrm>
            <a:off x="533400" y="1143000"/>
            <a:ext cx="5562600" cy="4953000"/>
          </a:xfrm>
        </p:spPr>
        <p:txBody>
          <a:bodyPr/>
          <a:lstStyle/>
          <a:p>
            <a:pPr marL="0" indent="0">
              <a:buFontTx/>
              <a:buNone/>
              <a:defRPr/>
            </a:pPr>
            <a:r>
              <a:rPr lang="en-US" sz="1600" dirty="0">
                <a:effectLst/>
              </a:rPr>
              <a:t>Candidates must have the emotional and physical health sufficient to meet the demands of the position.  </a:t>
            </a:r>
            <a:r>
              <a:rPr lang="en-US" sz="1600" dirty="0">
                <a:solidFill>
                  <a:srgbClr val="FFC000"/>
                </a:solidFill>
                <a:effectLst/>
              </a:rPr>
              <a:t>Strength must be sufficient to lift some patients, move heavy equipment on wheels (up to approximately 500 lbs), and to move patients in wheelchairs and stretchers. </a:t>
            </a:r>
            <a:r>
              <a:rPr lang="en-US" sz="1600" dirty="0">
                <a:effectLst/>
              </a:rPr>
              <a:t> The candidate must also be able to maintain prolonged arm positions necessary for scanning.  The following list is for additional technical standards related to the physical demands of Diagnostic Medical Sonographers.     </a:t>
            </a:r>
          </a:p>
          <a:p>
            <a:pPr marL="0" indent="0">
              <a:buFontTx/>
              <a:buNone/>
              <a:defRPr/>
            </a:pPr>
            <a:endParaRPr lang="en-US" sz="1600" dirty="0">
              <a:effectLst/>
            </a:endParaRPr>
          </a:p>
          <a:p>
            <a:pPr lvl="1">
              <a:defRPr/>
            </a:pPr>
            <a:r>
              <a:rPr lang="en-US" sz="1600" dirty="0">
                <a:effectLst/>
              </a:rPr>
              <a:t>Lift more than 50 pounds routinely</a:t>
            </a:r>
          </a:p>
          <a:p>
            <a:pPr lvl="1">
              <a:defRPr/>
            </a:pPr>
            <a:r>
              <a:rPr lang="en-US" sz="1600" dirty="0">
                <a:effectLst/>
              </a:rPr>
              <a:t>Push and pull routinely</a:t>
            </a:r>
          </a:p>
          <a:p>
            <a:pPr lvl="1">
              <a:defRPr/>
            </a:pPr>
            <a:r>
              <a:rPr lang="en-US" sz="1600" dirty="0">
                <a:effectLst/>
              </a:rPr>
              <a:t>Bend and stoop routinely</a:t>
            </a:r>
          </a:p>
          <a:p>
            <a:pPr lvl="1">
              <a:defRPr/>
            </a:pPr>
            <a:r>
              <a:rPr lang="en-US" sz="1600" dirty="0">
                <a:effectLst/>
              </a:rPr>
              <a:t>Have full use of both hands, wrists, and shoulders</a:t>
            </a:r>
          </a:p>
          <a:p>
            <a:pPr lvl="1">
              <a:defRPr/>
            </a:pPr>
            <a:r>
              <a:rPr lang="en-US" sz="1600" dirty="0">
                <a:effectLst/>
              </a:rPr>
              <a:t>Distinguish audible sounds</a:t>
            </a:r>
          </a:p>
          <a:p>
            <a:pPr lvl="1">
              <a:defRPr/>
            </a:pPr>
            <a:r>
              <a:rPr lang="en-US" sz="1600" dirty="0">
                <a:effectLst/>
              </a:rPr>
              <a:t>Adequately view sonograms, including color distinctions</a:t>
            </a:r>
          </a:p>
          <a:p>
            <a:pPr lvl="1">
              <a:defRPr/>
            </a:pPr>
            <a:r>
              <a:rPr lang="en-US" sz="1600" dirty="0">
                <a:effectLst/>
              </a:rPr>
              <a:t>Work standing on their feet up to 80% of the time</a:t>
            </a:r>
          </a:p>
          <a:p>
            <a:pPr lvl="1">
              <a:defRPr/>
            </a:pPr>
            <a:r>
              <a:rPr lang="en-US" sz="1600" dirty="0">
                <a:effectLst/>
              </a:rPr>
              <a:t>Interact compassionately and effectively with the sick or injured</a:t>
            </a:r>
          </a:p>
          <a:p>
            <a:pPr lvl="1">
              <a:defRPr/>
            </a:pPr>
            <a:r>
              <a:rPr lang="en-US" sz="1600" dirty="0">
                <a:effectLst/>
              </a:rPr>
              <a:t>Organize and accurately perform the individual steps in a sonographic procedure in the proper sequence</a:t>
            </a:r>
          </a:p>
          <a:p>
            <a:pPr>
              <a:defRPr/>
            </a:pPr>
            <a:endParaRPr lang="en-US" sz="1200" dirty="0">
              <a:solidFill>
                <a:schemeClr val="tx2"/>
              </a:solidFill>
              <a:effectLst/>
            </a:endParaRPr>
          </a:p>
        </p:txBody>
      </p:sp>
      <p:pic>
        <p:nvPicPr>
          <p:cNvPr id="17413" name="Picture 1">
            <a:extLst>
              <a:ext uri="{FF2B5EF4-FFF2-40B4-BE49-F238E27FC236}">
                <a16:creationId xmlns:a16="http://schemas.microsoft.com/office/drawing/2014/main" id="{FD53D706-B98B-2A7E-0386-1796B5306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838" y="4005263"/>
            <a:ext cx="2600325"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a:extLst>
              <a:ext uri="{FF2B5EF4-FFF2-40B4-BE49-F238E27FC236}">
                <a16:creationId xmlns:a16="http://schemas.microsoft.com/office/drawing/2014/main" id="{5DC00F84-6B4B-144E-D2A2-1F35CB672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838" y="1593850"/>
            <a:ext cx="25209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BCAE08AC-31E3-1D51-310C-09E4530B0E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1D837363-9A81-41E0-94CB-B5B34D59DC70}" type="slidenum">
              <a:rPr lang="en-US" altLang="en-US" sz="1200" smtClean="0"/>
              <a:pPr>
                <a:spcBef>
                  <a:spcPct val="0"/>
                </a:spcBef>
                <a:buClrTx/>
                <a:buFontTx/>
                <a:buNone/>
              </a:pPr>
              <a:t>8</a:t>
            </a:fld>
            <a:endParaRPr lang="en-US" altLang="en-US" sz="1200"/>
          </a:p>
        </p:txBody>
      </p:sp>
      <p:sp>
        <p:nvSpPr>
          <p:cNvPr id="33794" name="Rectangle 2">
            <a:extLst>
              <a:ext uri="{FF2B5EF4-FFF2-40B4-BE49-F238E27FC236}">
                <a16:creationId xmlns:a16="http://schemas.microsoft.com/office/drawing/2014/main" id="{E28AD2E9-1D73-3113-8A32-77B9F36C58AF}"/>
              </a:ext>
            </a:extLst>
          </p:cNvPr>
          <p:cNvSpPr>
            <a:spLocks noGrp="1" noChangeArrowheads="1"/>
          </p:cNvSpPr>
          <p:nvPr>
            <p:ph type="title"/>
          </p:nvPr>
        </p:nvSpPr>
        <p:spPr/>
        <p:txBody>
          <a:bodyPr/>
          <a:lstStyle/>
          <a:p>
            <a:pPr>
              <a:defRPr/>
            </a:pPr>
            <a:r>
              <a:rPr lang="en-US" sz="3200" i="1" dirty="0"/>
              <a:t>Motor Skills  </a:t>
            </a:r>
          </a:p>
        </p:txBody>
      </p:sp>
      <p:sp>
        <p:nvSpPr>
          <p:cNvPr id="19460" name="Rectangle 3">
            <a:extLst>
              <a:ext uri="{FF2B5EF4-FFF2-40B4-BE49-F238E27FC236}">
                <a16:creationId xmlns:a16="http://schemas.microsoft.com/office/drawing/2014/main" id="{CF755D94-87EB-83C4-AEFF-B665C8715509}"/>
              </a:ext>
            </a:extLst>
          </p:cNvPr>
          <p:cNvSpPr>
            <a:spLocks noGrp="1" noChangeArrowheads="1"/>
          </p:cNvSpPr>
          <p:nvPr>
            <p:ph type="body" idx="1"/>
          </p:nvPr>
        </p:nvSpPr>
        <p:spPr>
          <a:xfrm>
            <a:off x="685800" y="1600200"/>
            <a:ext cx="7772400" cy="4876800"/>
          </a:xfrm>
        </p:spPr>
        <p:txBody>
          <a:bodyPr/>
          <a:lstStyle/>
          <a:p>
            <a:pPr marL="0" indent="0">
              <a:buFontTx/>
              <a:buNone/>
            </a:pPr>
            <a:r>
              <a:rPr lang="en-US" altLang="en-US" sz="1800">
                <a:effectLst/>
              </a:rPr>
              <a:t>Must possess sufficient motor function to elicit information from patients by palpation, auscultation, percussion, and other evaluation procedures.  </a:t>
            </a:r>
            <a:r>
              <a:rPr lang="en-US" altLang="en-US" sz="1800">
                <a:solidFill>
                  <a:srgbClr val="FFC000"/>
                </a:solidFill>
                <a:effectLst/>
              </a:rPr>
              <a:t>Candidates must be able to execute motor movements including the physical/dexterity strength to stand and ambulate and possess the physical/dexterity strength to lift and transfer patients.</a:t>
            </a:r>
            <a:r>
              <a:rPr lang="en-US" altLang="en-US" sz="1800">
                <a:effectLst/>
              </a:rPr>
              <a:t>  Candidates must also have the physical strength to perform cardiopulmonary resuscitation.    </a:t>
            </a:r>
          </a:p>
          <a:p>
            <a:pPr marL="0" indent="0"/>
            <a:endParaRPr lang="en-US" altLang="en-US" sz="1800">
              <a:effectLst/>
            </a:endParaRPr>
          </a:p>
          <a:p>
            <a:pPr marL="0" indent="0">
              <a:buFontTx/>
              <a:buNone/>
            </a:pPr>
            <a:r>
              <a:rPr lang="en-US" altLang="en-US" sz="1800">
                <a:effectLst/>
              </a:rPr>
              <a:t>Diagnostic Medical Sonography procedures </a:t>
            </a:r>
            <a:r>
              <a:rPr lang="en-US" altLang="en-US" sz="1800">
                <a:solidFill>
                  <a:srgbClr val="FFC000"/>
                </a:solidFill>
                <a:effectLst/>
              </a:rPr>
              <a:t>require coordination of both gross and fine muscular movements, equilibrium, and functional use of the senses of touch and vision.  </a:t>
            </a:r>
            <a:r>
              <a:rPr lang="en-US" altLang="en-US" sz="1800">
                <a:effectLst/>
              </a:rPr>
              <a:t>For this reason, candidates for admission to the Program of General Diagnostic Medical Sonography must have manual dexterity and the ability to engage in procedures involving grasping, pushing, pulling, holding, manipulating, extending and rotating.   </a:t>
            </a:r>
            <a:endParaRPr lang="en-US" altLang="en-US" sz="1800">
              <a:solidFill>
                <a:schemeClr val="tx2"/>
              </a:solidFill>
              <a:effectLst/>
            </a:endParaRP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2F56928F-0086-A837-34B9-351AC797D2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fld id="{16749893-7743-4656-A537-15E5AC79D432}" type="slidenum">
              <a:rPr lang="en-US" altLang="en-US" sz="1200" smtClean="0"/>
              <a:pPr>
                <a:spcBef>
                  <a:spcPct val="0"/>
                </a:spcBef>
                <a:buClrTx/>
                <a:buFontTx/>
                <a:buNone/>
              </a:pPr>
              <a:t>9</a:t>
            </a:fld>
            <a:endParaRPr lang="en-US" altLang="en-US" sz="1200"/>
          </a:p>
        </p:txBody>
      </p:sp>
      <p:sp>
        <p:nvSpPr>
          <p:cNvPr id="33794" name="Rectangle 2">
            <a:extLst>
              <a:ext uri="{FF2B5EF4-FFF2-40B4-BE49-F238E27FC236}">
                <a16:creationId xmlns:a16="http://schemas.microsoft.com/office/drawing/2014/main" id="{203E0945-ED17-E6FE-2CC0-B56DC5ABFC52}"/>
              </a:ext>
            </a:extLst>
          </p:cNvPr>
          <p:cNvSpPr>
            <a:spLocks noGrp="1" noChangeArrowheads="1"/>
          </p:cNvSpPr>
          <p:nvPr>
            <p:ph type="title"/>
          </p:nvPr>
        </p:nvSpPr>
        <p:spPr/>
        <p:txBody>
          <a:bodyPr/>
          <a:lstStyle/>
          <a:p>
            <a:pPr>
              <a:defRPr/>
            </a:pPr>
            <a:r>
              <a:rPr lang="en-US" sz="3200" i="1" dirty="0"/>
              <a:t>Sensory/Observational Skills:  </a:t>
            </a:r>
            <a:r>
              <a:rPr lang="en-US" sz="3200" i="1" u="sng" dirty="0"/>
              <a:t> </a:t>
            </a:r>
          </a:p>
        </p:txBody>
      </p:sp>
      <p:sp>
        <p:nvSpPr>
          <p:cNvPr id="33795" name="Rectangle 3">
            <a:extLst>
              <a:ext uri="{FF2B5EF4-FFF2-40B4-BE49-F238E27FC236}">
                <a16:creationId xmlns:a16="http://schemas.microsoft.com/office/drawing/2014/main" id="{3FDC1D6E-06A0-D5FA-934A-A7ED8F654EB7}"/>
              </a:ext>
            </a:extLst>
          </p:cNvPr>
          <p:cNvSpPr>
            <a:spLocks noGrp="1" noChangeArrowheads="1"/>
          </p:cNvSpPr>
          <p:nvPr>
            <p:ph type="body" idx="1"/>
          </p:nvPr>
        </p:nvSpPr>
        <p:spPr>
          <a:xfrm>
            <a:off x="685800" y="1752600"/>
            <a:ext cx="7772400" cy="4495800"/>
          </a:xfrm>
        </p:spPr>
        <p:txBody>
          <a:bodyPr/>
          <a:lstStyle/>
          <a:p>
            <a:pPr marL="0" indent="0">
              <a:buFontTx/>
              <a:buNone/>
              <a:defRPr/>
            </a:pPr>
            <a:r>
              <a:rPr lang="en-US" sz="1800" dirty="0">
                <a:effectLst/>
              </a:rPr>
              <a:t>Candidates must be able to observe demonstrations and participate in laboratory experiments as required in the curriculum. Candidates must be able to </a:t>
            </a:r>
            <a:r>
              <a:rPr lang="en-US" sz="1800" b="1" dirty="0">
                <a:solidFill>
                  <a:srgbClr val="FFC000"/>
                </a:solidFill>
                <a:effectLst/>
              </a:rPr>
              <a:t>observe patients and be able to obtain an appropriate medical history directly from the patient or guardian. </a:t>
            </a:r>
            <a:r>
              <a:rPr lang="en-US" sz="1800" dirty="0">
                <a:effectLst/>
              </a:rPr>
              <a:t> Such observation requires the functional use of vision, hearing, and other sensory modalities.  Candidates must have visual perception which includes depth and acuity.</a:t>
            </a:r>
            <a:br>
              <a:rPr lang="en-US" sz="2400" dirty="0"/>
            </a:br>
            <a:endParaRPr lang="en-US" sz="2400" dirty="0"/>
          </a:p>
          <a:p>
            <a:pPr marL="0" indent="0">
              <a:buFontTx/>
              <a:buNone/>
              <a:defRPr/>
            </a:pPr>
            <a:endParaRPr lang="en-US" sz="2400" dirty="0"/>
          </a:p>
          <a:p>
            <a:pPr marL="0" indent="0">
              <a:buFontTx/>
              <a:buNone/>
              <a:defRPr/>
            </a:pPr>
            <a:r>
              <a:rPr lang="en-US" sz="2400" dirty="0">
                <a:solidFill>
                  <a:srgbClr val="FFC000"/>
                </a:solidFill>
              </a:rPr>
              <a:t>ADA Counselor: </a:t>
            </a:r>
          </a:p>
          <a:p>
            <a:pPr marL="0" indent="0">
              <a:buFontTx/>
              <a:buNone/>
              <a:defRPr/>
            </a:pPr>
            <a:r>
              <a:rPr lang="en-US" sz="1400" dirty="0">
                <a:effectLst/>
                <a:hlinkClick r:id="rId4" tooltip="https://www.hccs.edu/support-services/ability-services/ada-counselors/"/>
              </a:rPr>
              <a:t>https://www.hccs.edu/support-services/ability-services/ada-counselors/</a:t>
            </a:r>
            <a:r>
              <a:rPr lang="en-US" sz="1400" dirty="0">
                <a:effectLst/>
              </a:rPr>
              <a:t> </a:t>
            </a:r>
            <a:br>
              <a:rPr lang="en-US" sz="2400" dirty="0"/>
            </a:br>
            <a:endParaRPr lang="en-US" sz="2400" dirty="0">
              <a:solidFill>
                <a:schemeClr val="tx2"/>
              </a:solidFill>
            </a:endParaRP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USESECONDARYMONITOR" val="False"/>
  <p:tag name="BULLETTYPE" val="1"/>
  <p:tag name="RESPCOUNTERSTYLE" val="0"/>
  <p:tag name="INPUTSOURCE" val="1"/>
  <p:tag name="BACKUPSESSIONS" val="False"/>
  <p:tag name="REVIEWONLY" val="False"/>
  <p:tag name="PARTICIPANTSINLEADERBOARD" val="16"/>
  <p:tag name="BUBBLESIZEVISIBLE" val="True"/>
  <p:tag name="CUSTOMGRIDBACKCOLOR" val="-2830136"/>
  <p:tag name="CUSTOMCELLBACKCOLOR3" val="-268652"/>
  <p:tag name="DISPLAYDEVICENUMBER" val="True"/>
  <p:tag name="AUTOSIZEGRID" val="True"/>
  <p:tag name="CHARTCOLORS" val="0"/>
  <p:tag name="MULTIRESPDIVISOR" val="0"/>
  <p:tag name="CORRECTPOINTVALUE" val="100"/>
  <p:tag name="ADDINALWAYSLOADED" val="True"/>
  <p:tag name="TPVERSION" val="2006"/>
  <p:tag name="DEFAULTPORT" val="1001"/>
  <p:tag name="COUNTDOWNSTYLE" val="0"/>
  <p:tag name="USEENTERPRISEMANAGER" val="True"/>
  <p:tag name="CHARTVALUEFORMAT" val="0%"/>
  <p:tag name="STDCHART" val="3"/>
  <p:tag name="BUBBLEVALUEFORMAT" val="0.0"/>
  <p:tag name="CUSTOMCELLBACKCOLOR1" val="-657956"/>
  <p:tag name="DISPLAYNAME" val="True"/>
  <p:tag name="GRIDSIZE" val="{Width=800, Height=600}"/>
  <p:tag name="RESETCHARTS" val="True"/>
  <p:tag name="ALLOWUSERFEEDBACK" val="False"/>
  <p:tag name="ZEROBASED" val="False"/>
  <p:tag name="EXPANDSHOWBAR" val="False"/>
  <p:tag name="ANSWERNOWTEXT" val="Answer Now"/>
  <p:tag name="NUMRESPONSES" val="1"/>
  <p:tag name="ROTATIONINTERVAL" val="2"/>
  <p:tag name="BUBBLENAMEVISIBLE" val="True"/>
  <p:tag name="CUSTOMCELLBACKCOLOR2" val="-13395457"/>
  <p:tag name="GRIDOPACITY" val="90"/>
  <p:tag name="CHARTLABELS" val="1"/>
  <p:tag name="INCORRECTPOINTVALUE" val="0"/>
  <p:tag name="CHARTSCALE" val="True"/>
  <p:tag name="ANSWERNOWSTYLE" val="10"/>
  <p:tag name="ALLOWDUPLICATES" val="True"/>
  <p:tag name="TEAMSINLEADERBOARD" val="2"/>
  <p:tag name="CUSTOMCELLFORECOLOR" val="-16777216"/>
  <p:tag name="GRIDROTATIONINTERVAL" val="2"/>
  <p:tag name="PARTLISTDEFAULT" val="1"/>
  <p:tag name="AUTOADJUSTPARTRANGE" val="True"/>
  <p:tag name="RESPCOUNTERFORMAT" val="0"/>
  <p:tag name="AUTOADVANCE" val="False"/>
  <p:tag name="DEFAULTNUMTEAMS" val="2"/>
  <p:tag name="GRIDPOSITION" val="1"/>
  <p:tag name="REALTIMEBACKUP" val="False"/>
  <p:tag name="REQUIREPASSWORD" val="False"/>
  <p:tag name="AUTOUPDATEALIASES" val="True"/>
  <p:tag name="USESCHEMECOLORS" val="True"/>
  <p:tag name="INCLUDEPPT" val="False"/>
  <p:tag name="RESPTABLESTYLE" val="-1"/>
  <p:tag name="BUBBLEGROUPING" val="1"/>
  <p:tag name="INCLUDENONRESPONDERS" val="False"/>
  <p:tag name="COUNTDOWNSECONDS" val="60"/>
  <p:tag name="DISPLAYDEVICEID" val="True"/>
  <p:tag name="ENABLEPRESENTERVPAD" val="False"/>
  <p:tag name="POLLINGCYCLE" val="2"/>
  <p:tag name="MAXRESPONDERS" val="16"/>
  <p:tag name="BACKUPMAINTENANCE" val="7"/>
  <p:tag name="CUSTOMCELLBACKCOLOR4" val="-8355712"/>
  <p:tag name="SHOWBARVISIBLE" val="True"/>
  <p:tag name="REALTIMEBACKUPPATH" val="(None)"/>
  <p:tag name="DELIMITERS" val="3.1"/>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77639</TotalTime>
  <Words>9874</Words>
  <Application>Microsoft Office PowerPoint</Application>
  <PresentationFormat>Letter Paper (8.5x11 in)</PresentationFormat>
  <Paragraphs>1264</Paragraphs>
  <Slides>69</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Calibri</vt:lpstr>
      <vt:lpstr>Cambria</vt:lpstr>
      <vt:lpstr>Courier New</vt:lpstr>
      <vt:lpstr>Garamond</vt:lpstr>
      <vt:lpstr>Symbol</vt:lpstr>
      <vt:lpstr>Times New Roman</vt:lpstr>
      <vt:lpstr>Verdana</vt:lpstr>
      <vt:lpstr>Teamwork</vt:lpstr>
      <vt:lpstr>  Houston Community College System      Coleman College for Health Sciences</vt:lpstr>
      <vt:lpstr>What is a Sonographer?</vt:lpstr>
      <vt:lpstr>What Else Sonographers Do?</vt:lpstr>
      <vt:lpstr>What Sonographers Do Additionally </vt:lpstr>
      <vt:lpstr>What Sonographers Do Ultimately</vt:lpstr>
      <vt:lpstr>TECHNICAL STANDARDS</vt:lpstr>
      <vt:lpstr>Physical Demands</vt:lpstr>
      <vt:lpstr>Motor Skills  </vt:lpstr>
      <vt:lpstr>Sensory/Observational Skills:   </vt:lpstr>
      <vt:lpstr>Sonographer Qualities</vt:lpstr>
      <vt:lpstr>Researching Sonography</vt:lpstr>
      <vt:lpstr>Accreditation</vt:lpstr>
      <vt:lpstr>CAAHEP accreditation ensures…</vt:lpstr>
      <vt:lpstr>Program Mission Statement</vt:lpstr>
      <vt:lpstr>* IMPORTANT  NOTE*</vt:lpstr>
      <vt:lpstr>HCCS Sonography Program</vt:lpstr>
      <vt:lpstr>What’s the difference between AAS and ATC?</vt:lpstr>
      <vt:lpstr>Do you have an Associate Degree in Allied Health (2-year education program in a patient-care related area) or a Bachelor’s degree in any area?</vt:lpstr>
      <vt:lpstr>Diagnostic Medical Sonography, AAS Program Degree Plan</vt:lpstr>
      <vt:lpstr>Physics Course</vt:lpstr>
      <vt:lpstr>Diagnostic Medical Sonography, ATC Program Degree Plan</vt:lpstr>
      <vt:lpstr>HCCS Sonography Program</vt:lpstr>
      <vt:lpstr>Sonography Credit hours</vt:lpstr>
      <vt:lpstr>Typical Week </vt:lpstr>
      <vt:lpstr>Sonography Clinical Experience</vt:lpstr>
      <vt:lpstr>Clinical Affiliates</vt:lpstr>
      <vt:lpstr>Sonography Clinical Experience</vt:lpstr>
      <vt:lpstr>Step 1 - Required: Check Application Deadline</vt:lpstr>
      <vt:lpstr>Getting Started at HCCS Step 2 - Required:</vt:lpstr>
      <vt:lpstr>Step 3 - Required:  Transfer Transcripts to HCC</vt:lpstr>
      <vt:lpstr>Step 4 - Required: Complete Program Prerequisites</vt:lpstr>
      <vt:lpstr>Step 5- Optional:  Complete DMSO 1210</vt:lpstr>
      <vt:lpstr>Step 6 - Optional:  Complete DMSO 1210</vt:lpstr>
      <vt:lpstr>Step 7 - Required: HESI Exam </vt:lpstr>
      <vt:lpstr>Step 8 - Optional : HESI Exam</vt:lpstr>
      <vt:lpstr>Step 9 - Required: Immunization Record</vt:lpstr>
      <vt:lpstr>Step 10 - Required: Immunization Record cont.</vt:lpstr>
      <vt:lpstr>Step 10: Creating an account in Complio  - Make sure your name matches your ID   - Make sure your first and last name are in the correct box.  We found that many students input this incorrectly.   </vt:lpstr>
      <vt:lpstr>FYI: Immunization Record cont.</vt:lpstr>
      <vt:lpstr>FYI: Immunization Record cont.</vt:lpstr>
      <vt:lpstr>Step 11 - Required: Compete the Admission Rubric</vt:lpstr>
      <vt:lpstr>Step 12 - Optional : Meet the Advisors</vt:lpstr>
      <vt:lpstr>Step 13 - Required: Compete the Online Application</vt:lpstr>
      <vt:lpstr>FYI – Online Application </vt:lpstr>
      <vt:lpstr>Step 14 - Required: Wait for Results</vt:lpstr>
      <vt:lpstr>STUDENT SELECTION</vt:lpstr>
      <vt:lpstr>Program Rubric Example for Class of 2023</vt:lpstr>
      <vt:lpstr>Student Selection Process</vt:lpstr>
      <vt:lpstr>Student Selection Process</vt:lpstr>
      <vt:lpstr>Work Eligibility Requirements </vt:lpstr>
      <vt:lpstr>Back-Up Plan</vt:lpstr>
      <vt:lpstr>Approximate Program Costs Diagnostic Medical Sonography, ATC Program  Estimation Tuition for 2022</vt:lpstr>
      <vt:lpstr>Approximate Program Costs Diagnostic Medical Sonography, AAS Program Estimation Tuition for 2022</vt:lpstr>
      <vt:lpstr>Additional Costs</vt:lpstr>
      <vt:lpstr>Additional Costs  for Both Program</vt:lpstr>
      <vt:lpstr>Additional Costs  for Both Program</vt:lpstr>
      <vt:lpstr>Additional Costs  for Both Program</vt:lpstr>
      <vt:lpstr>Additional Costs  for Both Program</vt:lpstr>
      <vt:lpstr>Booklist</vt:lpstr>
      <vt:lpstr>Financial Planning</vt:lpstr>
      <vt:lpstr>Waiting List</vt:lpstr>
      <vt:lpstr>Sonography Student Success</vt:lpstr>
      <vt:lpstr>Undertaking Commitment</vt:lpstr>
      <vt:lpstr>Student Outcomes</vt:lpstr>
      <vt:lpstr>Transfer Students from another Ultrasound School</vt:lpstr>
      <vt:lpstr>Q&amp;A Session</vt:lpstr>
      <vt:lpstr>Videos</vt:lpstr>
      <vt:lpstr>Additional Information</vt:lpstr>
      <vt:lpstr>Complete survey for proof that you have reviewed this PPP</vt:lpstr>
    </vt:vector>
  </TitlesOfParts>
  <Company>HCCS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Houston Community College System      Coleman College for Health Sciences          Diagnostic Medical Sonography Program</dc:title>
  <dc:creator>HCCS</dc:creator>
  <cp:lastModifiedBy>elizabeth.ho</cp:lastModifiedBy>
  <cp:revision>702</cp:revision>
  <cp:lastPrinted>2024-11-19T15:19:21Z</cp:lastPrinted>
  <dcterms:created xsi:type="dcterms:W3CDTF">2006-05-30T23:47:09Z</dcterms:created>
  <dcterms:modified xsi:type="dcterms:W3CDTF">2026-06-03T18:05:28Z</dcterms:modified>
</cp:coreProperties>
</file>